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361" r:id="rId3"/>
    <p:sldId id="355" r:id="rId4"/>
    <p:sldId id="362" r:id="rId5"/>
    <p:sldId id="270" r:id="rId6"/>
    <p:sldId id="363" r:id="rId7"/>
    <p:sldId id="257" r:id="rId8"/>
    <p:sldId id="364" r:id="rId9"/>
    <p:sldId id="265" r:id="rId10"/>
    <p:sldId id="260" r:id="rId11"/>
    <p:sldId id="264" r:id="rId12"/>
    <p:sldId id="358" r:id="rId13"/>
    <p:sldId id="263" r:id="rId14"/>
    <p:sldId id="259" r:id="rId15"/>
    <p:sldId id="385" r:id="rId16"/>
    <p:sldId id="365" r:id="rId17"/>
    <p:sldId id="360" r:id="rId18"/>
    <p:sldId id="366" r:id="rId19"/>
    <p:sldId id="349" r:id="rId20"/>
    <p:sldId id="378" r:id="rId21"/>
    <p:sldId id="379" r:id="rId22"/>
    <p:sldId id="386" r:id="rId23"/>
    <p:sldId id="387" r:id="rId24"/>
    <p:sldId id="315" r:id="rId25"/>
    <p:sldId id="342" r:id="rId26"/>
    <p:sldId id="316" r:id="rId27"/>
    <p:sldId id="395" r:id="rId28"/>
    <p:sldId id="396" r:id="rId29"/>
    <p:sldId id="318" r:id="rId30"/>
    <p:sldId id="376" r:id="rId31"/>
    <p:sldId id="271" r:id="rId32"/>
    <p:sldId id="273" r:id="rId33"/>
    <p:sldId id="274" r:id="rId34"/>
    <p:sldId id="275" r:id="rId35"/>
    <p:sldId id="276" r:id="rId36"/>
    <p:sldId id="279" r:id="rId37"/>
    <p:sldId id="282" r:id="rId38"/>
    <p:sldId id="277" r:id="rId39"/>
    <p:sldId id="281" r:id="rId40"/>
    <p:sldId id="278" r:id="rId41"/>
    <p:sldId id="388" r:id="rId42"/>
    <p:sldId id="350" r:id="rId43"/>
    <p:sldId id="303" r:id="rId44"/>
    <p:sldId id="324" r:id="rId45"/>
    <p:sldId id="323" r:id="rId46"/>
    <p:sldId id="325" r:id="rId47"/>
    <p:sldId id="326" r:id="rId48"/>
    <p:sldId id="327" r:id="rId49"/>
    <p:sldId id="328" r:id="rId50"/>
    <p:sldId id="330" r:id="rId51"/>
    <p:sldId id="329" r:id="rId52"/>
    <p:sldId id="290" r:id="rId53"/>
    <p:sldId id="331" r:id="rId54"/>
    <p:sldId id="359" r:id="rId55"/>
    <p:sldId id="369" r:id="rId56"/>
    <p:sldId id="352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89" r:id="rId65"/>
    <p:sldId id="351" r:id="rId66"/>
    <p:sldId id="286" r:id="rId67"/>
    <p:sldId id="283" r:id="rId68"/>
    <p:sldId id="284" r:id="rId69"/>
    <p:sldId id="300" r:id="rId70"/>
    <p:sldId id="299" r:id="rId71"/>
    <p:sldId id="301" r:id="rId72"/>
    <p:sldId id="302" r:id="rId73"/>
    <p:sldId id="345" r:id="rId74"/>
    <p:sldId id="394" r:id="rId75"/>
    <p:sldId id="296" r:id="rId76"/>
    <p:sldId id="383" r:id="rId77"/>
    <p:sldId id="297" r:id="rId78"/>
    <p:sldId id="298" r:id="rId79"/>
    <p:sldId id="287" r:id="rId80"/>
    <p:sldId id="280" r:id="rId81"/>
    <p:sldId id="344" r:id="rId82"/>
    <p:sldId id="322" r:id="rId83"/>
    <p:sldId id="294" r:id="rId84"/>
    <p:sldId id="285" r:id="rId85"/>
    <p:sldId id="288" r:id="rId86"/>
    <p:sldId id="391" r:id="rId87"/>
    <p:sldId id="289" r:id="rId88"/>
    <p:sldId id="291" r:id="rId89"/>
    <p:sldId id="292" r:id="rId90"/>
    <p:sldId id="293" r:id="rId91"/>
    <p:sldId id="295" r:id="rId92"/>
    <p:sldId id="390" r:id="rId93"/>
    <p:sldId id="373" r:id="rId94"/>
    <p:sldId id="374" r:id="rId95"/>
    <p:sldId id="375" r:id="rId96"/>
    <p:sldId id="357" r:id="rId97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co&amp;Titti" initials="M" lastIdx="1" clrIdx="0">
    <p:extLst>
      <p:ext uri="{19B8F6BF-5375-455C-9EA6-DF929625EA0E}">
        <p15:presenceInfo xmlns:p15="http://schemas.microsoft.com/office/powerpoint/2012/main" userId="Macco&amp;Titti" providerId="None"/>
      </p:ext>
    </p:extLst>
  </p:cmAuthor>
  <p:cmAuthor id="2" name="Luca Iaia" initials="LI" lastIdx="2" clrIdx="1">
    <p:extLst>
      <p:ext uri="{19B8F6BF-5375-455C-9EA6-DF929625EA0E}">
        <p15:presenceInfo xmlns:p15="http://schemas.microsoft.com/office/powerpoint/2012/main" userId="S-1-5-21-3110352358-3422394696-2738999960-1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B3B3B3"/>
    <a:srgbClr val="E60001"/>
    <a:srgbClr val="1C365B"/>
    <a:srgbClr val="DE0000"/>
    <a:srgbClr val="C00000"/>
    <a:srgbClr val="990033"/>
    <a:srgbClr val="E60000"/>
    <a:srgbClr val="FFC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1T16:49:10.61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0 109,'21'-19,"34"-24,-35 28,-17 13,0-1,0 1,1 0,-1 0,1 1,3-3,-6 4,0 0,0 0,0 0,0 0,0-1,-1 1,1 0,0 0,0 1,0-1,0 0,0 0,0 0,0 1,-1-1,1 0,0 1,0-1,0 1,-1-1,1 1,0-1,0 1,-1-1,1 1,-1 0,1-1,0 1,-1 0,1 0,0 1,1 4,1-1,-1 1,0 0,0 0,-1 0,0 0,0 0,0 9,-2 55,-1-43,1-13,1-1,1 1,4 26,-3-34,-1-1,1 1,0-1,0 0,1 0,-1 0,1 0,0 0,1 0,-1-1,8 8,-10-11,-1-1,1 1,-1 0,1-1,-1 1,1-1,-1 1,1-1,-1 0,1 1,0-1,-1 1,1-1,0 0,-1 0,1 1,0-1,0 0,-1 0,1 0,0 0,0 0,-1 0,1 0,0 0,0 0,-1 0,1 0,0-1,-1 1,1 0,0 0,-1-1,1 1,0 0,-1-1,1 1,0-1,-1 1,1-1,-1 1,1-1,-1 1,1-1,-1 0,0 1,1-1,-1 0,0 1,1-1,-1 0,0 1,1-2,1-5,0 0,0 0,-1 0,1-10,0-2,-1 1,-1-1,-1 1,0-1,-2 1,0 0,-1 0,0 0,-2 0,0 1,-9-18,13 32,0 0,0-1,-1 1,1 0,-1 0,1 0,-1 0,0 1,0-1,0 1,-1 0,1 0,0 0,-1 0,1 1,-1-1,-5-1,3 2,0 0,0 1,0-1,0 1,0 0,0 0,0 1,0 0,0 0,-9 3,12-3,0 0,-1 0,1 0,0 1,0-1,0 1,0 0,0 0,0 0,0 1,1-1,-1 0,1 1,-1 0,1 0,0-1,-3 7,3-4,0 1,0 0,1-1,0 1,0 0,0 0,1 0,-1 0,2 10,-1-10,1 0,-1 0,1 0,1 0,-1 0,1 0,0-1,0 1,0 0,1-1,0 0,0 0,0 0,8 9,-19-26,0-1,2 1,-9-20,10 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1T16:49:13.17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434 54,'-25'0,"12"-1,-1 1,1 1,-1 0,1 0,-1 2,-17 4,2 2,22-7,0 0,-1 1,1-1,0 1,0 0,1 1,-1 0,1 0,0 0,0 1,-6 6,1 0,-1 4,-1-1,-1-1,-21 17,17-14,18-16,0 0,-1 0,1 0,0 0,0 0,0 0,0 1,0-1,0 0,0 0,0 0,-1 0,1 0,0 0,0 1,0-1,0 0,0 0,0 0,0 0,0 1,0-1,0 0,0 0,0 0,0 0,0 0,0 1,0-1,0 0,0 0,0 0,0 0,0 0,0 1,0-1,1 0,11-2,1-4,-1 0,-1-1,1 0,-1-1,20-19,-3 5,-1 2,1 2,1 1,0 1,1 1,35-11,-62 25,0 0,0 0,-1-1,1 1,0-1,-1 0,3-2,-5 4,0 0,0 0,1 0,-1-1,0 1,0 0,0 0,0-1,1 1,-1 0,0 0,0 0,0-1,0 1,0 0,0 0,0-1,0 1,0 0,0 0,0-1,0 1,0 0,0-1,0 1,0 0,0 0,0-1,0 1,0 0,0-1,-1 1,0-1,0 1,1-1,-1 1,0-1,0 1,0 0,0-1,0 1,1 0,-1-1,0 1,0 0,-2 0,-9-1,0 0,0 1,0 1,0 0,-1 0,1 1,-22 7,10-1,0 2,-42 21,51-21,1 1,0 0,0 0,1 2,-13 14,9-9,-35 30,37-39,2-2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1T16:49:20.93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D3548-2B1C-4C4F-8075-D8CAF3BB71FD}" type="datetimeFigureOut">
              <a:rPr lang="it-IT" smtClean="0"/>
              <a:t>18/01/2023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1F771-61A3-4402-A6DF-667CEB7DC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42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321531-C572-4C68-A707-AE44BFE7D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CB9D51-E8D7-441F-815D-B7D797054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CF0D7-258D-4A8B-9BBC-5268F476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588C63-BC78-4343-802E-4884CEE7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43EF33-A4A8-47A3-A415-486D2352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03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7A632-2A16-4190-B175-481993E3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12E6F4-5536-4EF8-A36B-E1FB2D4FD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9190F3-C5E4-4706-81A8-C6BB2F0CB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27A379-C8B8-4A61-B630-95BAE7FF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42EA41-C4B3-4E58-ACE0-C214903B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288010-5457-4260-A43D-BF884B92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41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D35BA-A194-4598-86FA-C0E5E5D5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9C0EABE-046C-44D4-8E2D-03C105C33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8E078A-A66A-4B16-B970-8966EB82C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FB4F4D-C595-41BC-BCB1-DCD38EA6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19F7B6-F0D1-4B08-9979-030E4184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8B0C7A-C18F-4151-A510-E89AF3DC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28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F0F3C7-1A22-4C8C-9B5A-14686E91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BBC485-B220-40DC-9089-247A60977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D02A27-FB6B-41B2-9A24-8F692407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D8E00F-51D4-4FD0-A7E5-95839C72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55C9DD-C9ED-4E07-9AAD-D5CE607F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746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4FC2F7-6382-42CC-9FBF-C6BA8F3B6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F65BB0-398F-4123-93FB-4F93E1758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DBE513-0B18-4F7D-9EEF-9F71E3B24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CAFBC2-6E7C-41B1-B25A-95900BD4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03EA36-0DE8-438B-AE3F-AA97178F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50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6FAEE3BA-B2BE-46F8-9C25-9F45860930A0}"/>
              </a:ext>
            </a:extLst>
          </p:cNvPr>
          <p:cNvSpPr/>
          <p:nvPr userDrawn="1"/>
        </p:nvSpPr>
        <p:spPr>
          <a:xfrm>
            <a:off x="8953725" y="-482646"/>
            <a:ext cx="6092801" cy="6239754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>
            <a:off x="-111033" y="6117592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14" y="6239756"/>
            <a:ext cx="592493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6BAF50-0CE1-44E5-98BB-B3558887F4C9}"/>
              </a:ext>
            </a:extLst>
          </p:cNvPr>
          <p:cNvSpPr txBox="1"/>
          <p:nvPr userDrawn="1"/>
        </p:nvSpPr>
        <p:spPr>
          <a:xfrm>
            <a:off x="7722823" y="6267447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4ACC73-4266-4783-8535-698949F97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9" y="6117592"/>
            <a:ext cx="739337" cy="60748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22A2F8-9099-4B9A-BD2B-CD73DC1F6654}"/>
              </a:ext>
            </a:extLst>
          </p:cNvPr>
          <p:cNvCxnSpPr>
            <a:cxnSpLocks/>
          </p:cNvCxnSpPr>
          <p:nvPr userDrawn="1"/>
        </p:nvCxnSpPr>
        <p:spPr>
          <a:xfrm>
            <a:off x="836271" y="61175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55EF1E62-A32F-41FC-B92E-1E5AA9FEB7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23137" y="862786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Mobilità Utilità Tecnologia Turismo</a:t>
            </a:r>
          </a:p>
          <a:p>
            <a:pPr lvl="0"/>
            <a:endParaRPr lang="it-IT" dirty="0"/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882B4D67-ACC1-44D5-8816-8772541364A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223137" y="1818032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Compila </a:t>
            </a:r>
            <a:r>
              <a:rPr lang="it-IT" dirty="0" err="1"/>
              <a:t>form</a:t>
            </a:r>
            <a:r>
              <a:rPr lang="it-IT" dirty="0"/>
              <a:t>, Codice sconto, Vai in negozio…</a:t>
            </a:r>
          </a:p>
          <a:p>
            <a:pPr lvl="0"/>
            <a:endParaRPr lang="it-IT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83BC2F97-B55E-4A00-AB62-9C394BC3D31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9223137" y="2925651"/>
            <a:ext cx="2538047" cy="523941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Clicca qui Landing/</a:t>
            </a:r>
            <a:r>
              <a:rPr lang="it-IT" dirty="0" err="1"/>
              <a:t>servizipiù</a:t>
            </a:r>
            <a:endParaRPr lang="it-IT" dirty="0"/>
          </a:p>
          <a:p>
            <a:pPr lvl="0"/>
            <a:endParaRPr lang="it-IT" dirty="0"/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2592C17A-744C-4446-BAB6-98F3FAFFA9F5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36271" y="419140"/>
            <a:ext cx="4799599" cy="52360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it-IT" b="1" cap="all" baseline="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it-IT" dirty="0"/>
              <a:t>Nome partner</a:t>
            </a:r>
          </a:p>
          <a:p>
            <a:pPr lvl="0"/>
            <a:endParaRPr lang="it-IT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C1BBA55D-D5F1-4174-8CEF-3090FEB5D77C}"/>
              </a:ext>
            </a:extLst>
          </p:cNvPr>
          <p:cNvCxnSpPr>
            <a:cxnSpLocks/>
          </p:cNvCxnSpPr>
          <p:nvPr userDrawn="1"/>
        </p:nvCxnSpPr>
        <p:spPr>
          <a:xfrm>
            <a:off x="836271" y="1204546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02FEE2-D33E-4D62-9C7F-30EBD49B8825}"/>
              </a:ext>
            </a:extLst>
          </p:cNvPr>
          <p:cNvSpPr txBox="1"/>
          <p:nvPr userDrawn="1"/>
        </p:nvSpPr>
        <p:spPr>
          <a:xfrm>
            <a:off x="9223135" y="5490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CATEGORIA: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F31FD8-E500-493F-93D1-71706BDFCB4C}"/>
              </a:ext>
            </a:extLst>
          </p:cNvPr>
          <p:cNvSpPr txBox="1"/>
          <p:nvPr userDrawn="1"/>
        </p:nvSpPr>
        <p:spPr>
          <a:xfrm>
            <a:off x="9223133" y="14908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MODALITÀ SCONTO: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D20C198-4B5A-4398-9A23-247681555347}"/>
              </a:ext>
            </a:extLst>
          </p:cNvPr>
          <p:cNvSpPr txBox="1"/>
          <p:nvPr userDrawn="1"/>
        </p:nvSpPr>
        <p:spPr>
          <a:xfrm>
            <a:off x="9223135" y="264203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LINK PAGINA: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D56B7D1-6F44-47DE-ACF6-7323456FB6F0}"/>
              </a:ext>
            </a:extLst>
          </p:cNvPr>
          <p:cNvSpPr txBox="1"/>
          <p:nvPr userDrawn="1"/>
        </p:nvSpPr>
        <p:spPr>
          <a:xfrm>
            <a:off x="9223133" y="356765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QR CODE:</a:t>
            </a:r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D955222A-8CC8-475F-90E0-DC294DD1427B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10594811" y="3949545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7E82FF-8242-4ABE-95FA-56EAD8A6ADAC}"/>
              </a:ext>
            </a:extLst>
          </p:cNvPr>
          <p:cNvSpPr txBox="1"/>
          <p:nvPr userDrawn="1"/>
        </p:nvSpPr>
        <p:spPr>
          <a:xfrm>
            <a:off x="836269" y="5059014"/>
            <a:ext cx="18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CHI È RIVOLTO: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85CF66B9-3BB0-4FD1-ADBF-E151A32A1419}"/>
              </a:ext>
            </a:extLst>
          </p:cNvPr>
          <p:cNvCxnSpPr>
            <a:cxnSpLocks/>
          </p:cNvCxnSpPr>
          <p:nvPr userDrawn="1"/>
        </p:nvCxnSpPr>
        <p:spPr>
          <a:xfrm>
            <a:off x="953469" y="5398475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02A0813-C538-42C1-B8FC-0561B9F2DE66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36271" y="1537185"/>
            <a:ext cx="4483677" cy="3142158"/>
          </a:xfrm>
        </p:spPr>
        <p:txBody>
          <a:bodyPr>
            <a:normAutofit/>
          </a:bodyPr>
          <a:lstStyle>
            <a:lvl1pPr marL="0" indent="0" algn="just">
              <a:buNone/>
              <a:defRPr sz="180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Aggiungere testo…</a:t>
            </a:r>
          </a:p>
          <a:p>
            <a:pPr lvl="0"/>
            <a:endParaRPr lang="it-IT" dirty="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D3A4DED0-B502-4E11-B524-9B936FFD9D25}"/>
              </a:ext>
            </a:extLst>
          </p:cNvPr>
          <p:cNvSpPr/>
          <p:nvPr userDrawn="1"/>
        </p:nvSpPr>
        <p:spPr>
          <a:xfrm>
            <a:off x="7020328" y="6331532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91608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91102-924D-4B70-A090-E2BFCBD1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9E8B17-6321-4671-AD92-DB5ECD523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1C3439-A41A-4FF5-9DE9-A1B47F36A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F45CC0-BC78-4EDB-B11A-9867B689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ACF693-A431-4DD2-97DC-F06475DD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2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D574B-3B57-4DCF-A368-FD4B438D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843B1F-99B1-48B2-A674-0067EEDE6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84360-36C1-4BBE-BDF3-D8DA9DE1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046DC0-6D86-4CF3-98C8-B9847C22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1E9DD4-F4B2-4333-910F-17F24B30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80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3CBA20-DBED-47B5-92AC-8CFF6DC7D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663430-B10F-409E-AA1A-B9BC91E06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888F2B-5682-48B4-808E-4BE55C34A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D6BC75-24B1-43DF-A86B-D164B9CE1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61F245-13F2-41A1-9BD4-89CC5ABA5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F94E23-1BB6-430B-8794-E8ADBDF9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40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056FD-A8FB-40A6-9190-6964EDB0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EDA679-1836-4078-984F-6658A9F44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910DC1-A7CE-4D2B-9F4E-7E9E56D95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98F3749-3567-4457-8B4E-6CEDA4BAE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BB27038-7E55-432D-BBCE-E50677D2A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4C4510-3F04-4268-ADE6-6F2A1BAE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AF8F6A-5C87-4D01-A206-9D257F2D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6E9570-211C-4892-9EEE-43F0B784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39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ADB24-78A7-4194-908B-D9445F46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F16B3C-4A2F-4E9A-9B96-1232A01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8898D80-B569-4BF1-AAE3-3347797A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E7A70B-6EE1-47A0-9F26-610A1E6A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58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 rot="10800000">
            <a:off x="5263400" y="6112025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727" y="6229174"/>
            <a:ext cx="721100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Ovale 12">
            <a:extLst>
              <a:ext uri="{FF2B5EF4-FFF2-40B4-BE49-F238E27FC236}">
                <a16:creationId xmlns:a16="http://schemas.microsoft.com/office/drawing/2014/main" id="{F1107D4A-CB98-4AD2-B74F-E5F7035166F5}"/>
              </a:ext>
            </a:extLst>
          </p:cNvPr>
          <p:cNvSpPr/>
          <p:nvPr userDrawn="1"/>
        </p:nvSpPr>
        <p:spPr>
          <a:xfrm>
            <a:off x="-306584" y="-230956"/>
            <a:ext cx="2883445" cy="239746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183E16-8139-4599-BD1D-24C7C314F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54" y="6084032"/>
            <a:ext cx="739337" cy="6074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FB4DC9-D64D-4450-AE51-5CF786FCC8D0}"/>
              </a:ext>
            </a:extLst>
          </p:cNvPr>
          <p:cNvSpPr txBox="1"/>
          <p:nvPr userDrawn="1"/>
        </p:nvSpPr>
        <p:spPr>
          <a:xfrm>
            <a:off x="211905" y="6257845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02BC66A-3A9D-4600-99C5-E144064944E8}"/>
              </a:ext>
            </a:extLst>
          </p:cNvPr>
          <p:cNvCxnSpPr>
            <a:cxnSpLocks/>
            <a:stCxn id="8" idx="3"/>
            <a:endCxn id="8" idx="1"/>
          </p:cNvCxnSpPr>
          <p:nvPr userDrawn="1"/>
        </p:nvCxnSpPr>
        <p:spPr>
          <a:xfrm>
            <a:off x="11120397" y="61120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olo 1">
            <a:extLst>
              <a:ext uri="{FF2B5EF4-FFF2-40B4-BE49-F238E27FC236}">
                <a16:creationId xmlns:a16="http://schemas.microsoft.com/office/drawing/2014/main" id="{886F3AC3-3505-4178-AE3D-895CFD376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665384"/>
            <a:ext cx="2441275" cy="604781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it-IT" sz="3600" b="1">
                <a:solidFill>
                  <a:schemeClr val="bg1"/>
                </a:solidFill>
                <a:latin typeface="Modern Love" panose="04090805081005020601" pitchFamily="82" charset="0"/>
                <a:ea typeface="+mn-ea"/>
                <a:cs typeface="+mn-cs"/>
              </a:defRPr>
            </a:lvl1pPr>
          </a:lstStyle>
          <a:p>
            <a:pPr marL="0" lvl="0" algn="ctr" fontAlgn="base"/>
            <a:r>
              <a:rPr lang="it-IT" dirty="0"/>
              <a:t>Categoria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D80DFA7-1EA8-425D-8B14-1593FA0F6F22}"/>
              </a:ext>
            </a:extLst>
          </p:cNvPr>
          <p:cNvSpPr/>
          <p:nvPr userDrawn="1"/>
        </p:nvSpPr>
        <p:spPr>
          <a:xfrm>
            <a:off x="4800248" y="6320950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79007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2">
            <a:extLst>
              <a:ext uri="{FF2B5EF4-FFF2-40B4-BE49-F238E27FC236}">
                <a16:creationId xmlns:a16="http://schemas.microsoft.com/office/drawing/2014/main" id="{A50BC588-7525-48F8-8933-06CC1963E9EB}"/>
              </a:ext>
            </a:extLst>
          </p:cNvPr>
          <p:cNvSpPr/>
          <p:nvPr userDrawn="1"/>
        </p:nvSpPr>
        <p:spPr>
          <a:xfrm rot="10800000">
            <a:off x="9419308" y="-121852"/>
            <a:ext cx="2883445" cy="239746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>
            <a:off x="-111033" y="6117592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14" y="6239756"/>
            <a:ext cx="592493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6BAF50-0CE1-44E5-98BB-B3558887F4C9}"/>
              </a:ext>
            </a:extLst>
          </p:cNvPr>
          <p:cNvSpPr txBox="1"/>
          <p:nvPr userDrawn="1"/>
        </p:nvSpPr>
        <p:spPr>
          <a:xfrm>
            <a:off x="7722823" y="6267447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EE6B6656-E27F-4977-8A35-6C76DB28F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0859" y="818224"/>
            <a:ext cx="2234412" cy="604781"/>
          </a:xfrm>
          <a:noFill/>
        </p:spPr>
        <p:txBody>
          <a:bodyPr wrap="square" rtlCol="0">
            <a:spAutoFit/>
          </a:bodyPr>
          <a:lstStyle>
            <a:lvl1pPr>
              <a:defRPr lang="it-IT" sz="3600" b="1">
                <a:solidFill>
                  <a:schemeClr val="bg1"/>
                </a:solidFill>
                <a:latin typeface="Modern Love" panose="04090805081005020601" pitchFamily="82" charset="0"/>
                <a:ea typeface="+mn-ea"/>
                <a:cs typeface="+mn-cs"/>
              </a:defRPr>
            </a:lvl1pPr>
          </a:lstStyle>
          <a:p>
            <a:pPr marL="0" lvl="0" algn="ctr" fontAlgn="base"/>
            <a:r>
              <a:rPr lang="it-IT" dirty="0"/>
              <a:t>Categoria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4ACC73-4266-4783-8535-698949F97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9" y="6117592"/>
            <a:ext cx="739337" cy="60748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22A2F8-9099-4B9A-BD2B-CD73DC1F6654}"/>
              </a:ext>
            </a:extLst>
          </p:cNvPr>
          <p:cNvCxnSpPr>
            <a:cxnSpLocks/>
          </p:cNvCxnSpPr>
          <p:nvPr userDrawn="1"/>
        </p:nvCxnSpPr>
        <p:spPr>
          <a:xfrm>
            <a:off x="836271" y="61175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3F064FF8-67AC-4B0C-A2D1-AD65470528D7}"/>
              </a:ext>
            </a:extLst>
          </p:cNvPr>
          <p:cNvSpPr/>
          <p:nvPr userDrawn="1"/>
        </p:nvSpPr>
        <p:spPr>
          <a:xfrm>
            <a:off x="7020328" y="6331532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1397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6FAEE3BA-B2BE-46F8-9C25-9F45860930A0}"/>
              </a:ext>
            </a:extLst>
          </p:cNvPr>
          <p:cNvSpPr/>
          <p:nvPr userDrawn="1"/>
        </p:nvSpPr>
        <p:spPr>
          <a:xfrm>
            <a:off x="8953725" y="-482646"/>
            <a:ext cx="6092801" cy="6239754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Ovale 12">
            <a:extLst>
              <a:ext uri="{FF2B5EF4-FFF2-40B4-BE49-F238E27FC236}">
                <a16:creationId xmlns:a16="http://schemas.microsoft.com/office/drawing/2014/main" id="{F96635C4-C287-4B11-AE35-0FA5C1B784F5}"/>
              </a:ext>
            </a:extLst>
          </p:cNvPr>
          <p:cNvSpPr/>
          <p:nvPr userDrawn="1"/>
        </p:nvSpPr>
        <p:spPr>
          <a:xfrm>
            <a:off x="-111033" y="6117592"/>
            <a:ext cx="6928600" cy="609450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1CAD8-3F62-492E-B9B1-4FA92D3D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14" y="6239756"/>
            <a:ext cx="592493" cy="365125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Modern Love" panose="04090805081005020601" pitchFamily="82" charset="0"/>
              </a:defRPr>
            </a:lvl1pPr>
          </a:lstStyle>
          <a:p>
            <a:pPr algn="ctr"/>
            <a:fld id="{929CD030-7A4D-4E42-98D8-BE74D956A0C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6BAF50-0CE1-44E5-98BB-B3558887F4C9}"/>
              </a:ext>
            </a:extLst>
          </p:cNvPr>
          <p:cNvSpPr txBox="1"/>
          <p:nvPr userDrawn="1"/>
        </p:nvSpPr>
        <p:spPr>
          <a:xfrm>
            <a:off x="7722823" y="6267447"/>
            <a:ext cx="417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DE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4ACC73-4266-4783-8535-698949F97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69" y="6117592"/>
            <a:ext cx="739337" cy="607488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522A2F8-9099-4B9A-BD2B-CD73DC1F6654}"/>
              </a:ext>
            </a:extLst>
          </p:cNvPr>
          <p:cNvCxnSpPr>
            <a:cxnSpLocks/>
          </p:cNvCxnSpPr>
          <p:nvPr userDrawn="1"/>
        </p:nvCxnSpPr>
        <p:spPr>
          <a:xfrm>
            <a:off x="836271" y="6117594"/>
            <a:ext cx="0" cy="6092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55EF1E62-A32F-41FC-B92E-1E5AA9FEB7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40729" y="862786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Mobilità Utilità Tecnologia Turismo</a:t>
            </a:r>
          </a:p>
          <a:p>
            <a:pPr lvl="0"/>
            <a:endParaRPr lang="it-IT" dirty="0"/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882B4D67-ACC1-44D5-8816-8772541364A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240729" y="1818032"/>
            <a:ext cx="2538047" cy="52360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Compila </a:t>
            </a:r>
            <a:r>
              <a:rPr lang="it-IT" dirty="0" err="1"/>
              <a:t>form</a:t>
            </a:r>
            <a:r>
              <a:rPr lang="it-IT" dirty="0"/>
              <a:t>, Codice sconto, Vai in negozio…</a:t>
            </a:r>
          </a:p>
          <a:p>
            <a:pPr lvl="0"/>
            <a:endParaRPr lang="it-IT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83BC2F97-B55E-4A00-AB62-9C394BC3D31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9240729" y="2925651"/>
            <a:ext cx="2538047" cy="523941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Clicca qui Landing/</a:t>
            </a:r>
            <a:r>
              <a:rPr lang="it-IT" dirty="0" err="1"/>
              <a:t>servizipiù</a:t>
            </a:r>
            <a:endParaRPr lang="it-IT" dirty="0"/>
          </a:p>
          <a:p>
            <a:pPr lvl="0"/>
            <a:endParaRPr lang="it-IT" dirty="0"/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2592C17A-744C-4446-BAB6-98F3FAFFA9F5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36270" y="654016"/>
            <a:ext cx="4799599" cy="52360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it-IT" sz="2800" b="1" cap="all" baseline="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lvl="0" indent="0">
              <a:buNone/>
            </a:pPr>
            <a:r>
              <a:rPr lang="it-IT" dirty="0"/>
              <a:t>NOME PARTNER</a:t>
            </a:r>
          </a:p>
          <a:p>
            <a:pPr marL="0" lvl="0" indent="0">
              <a:buNone/>
            </a:pPr>
            <a:endParaRPr lang="it-IT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C1BBA55D-D5F1-4174-8CEF-3090FEB5D77C}"/>
              </a:ext>
            </a:extLst>
          </p:cNvPr>
          <p:cNvCxnSpPr>
            <a:cxnSpLocks/>
          </p:cNvCxnSpPr>
          <p:nvPr userDrawn="1"/>
        </p:nvCxnSpPr>
        <p:spPr>
          <a:xfrm>
            <a:off x="836271" y="1204546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02FEE2-D33E-4D62-9C7F-30EBD49B8825}"/>
              </a:ext>
            </a:extLst>
          </p:cNvPr>
          <p:cNvSpPr txBox="1"/>
          <p:nvPr userDrawn="1"/>
        </p:nvSpPr>
        <p:spPr>
          <a:xfrm>
            <a:off x="9240727" y="5490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CATEGORIA: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F31FD8-E500-493F-93D1-71706BDFCB4C}"/>
              </a:ext>
            </a:extLst>
          </p:cNvPr>
          <p:cNvSpPr txBox="1"/>
          <p:nvPr userDrawn="1"/>
        </p:nvSpPr>
        <p:spPr>
          <a:xfrm>
            <a:off x="9240725" y="1490862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MODALITÀ SCONTO: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D20C198-4B5A-4398-9A23-247681555347}"/>
              </a:ext>
            </a:extLst>
          </p:cNvPr>
          <p:cNvSpPr txBox="1"/>
          <p:nvPr userDrawn="1"/>
        </p:nvSpPr>
        <p:spPr>
          <a:xfrm>
            <a:off x="9240727" y="264203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LINK PAGINA: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D56B7D1-6F44-47DE-ACF6-7323456FB6F0}"/>
              </a:ext>
            </a:extLst>
          </p:cNvPr>
          <p:cNvSpPr txBox="1"/>
          <p:nvPr userDrawn="1"/>
        </p:nvSpPr>
        <p:spPr>
          <a:xfrm>
            <a:off x="9240725" y="3567656"/>
            <a:ext cx="253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QR CODE:</a:t>
            </a:r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D955222A-8CC8-475F-90E0-DC294DD1427B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10612403" y="4024274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7E82FF-8242-4ABE-95FA-56EAD8A6ADAC}"/>
              </a:ext>
            </a:extLst>
          </p:cNvPr>
          <p:cNvSpPr txBox="1"/>
          <p:nvPr userDrawn="1"/>
        </p:nvSpPr>
        <p:spPr>
          <a:xfrm>
            <a:off x="836269" y="5059014"/>
            <a:ext cx="18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CHI È RIVOLTO: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85CF66B9-3BB0-4FD1-ADBF-E151A32A1419}"/>
              </a:ext>
            </a:extLst>
          </p:cNvPr>
          <p:cNvCxnSpPr>
            <a:cxnSpLocks/>
          </p:cNvCxnSpPr>
          <p:nvPr userDrawn="1"/>
        </p:nvCxnSpPr>
        <p:spPr>
          <a:xfrm>
            <a:off x="953469" y="5398475"/>
            <a:ext cx="4799599" cy="0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02A0813-C538-42C1-B8FC-0561B9F2DE66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833871" y="3033171"/>
            <a:ext cx="4799599" cy="1892120"/>
          </a:xfrm>
        </p:spPr>
        <p:txBody>
          <a:bodyPr>
            <a:normAutofit/>
          </a:bodyPr>
          <a:lstStyle>
            <a:lvl1pPr marL="0" indent="0" algn="just">
              <a:buNone/>
              <a:defRPr sz="140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Aggiungere testo…</a:t>
            </a:r>
          </a:p>
          <a:p>
            <a:pPr lvl="0"/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A59C6E2-D5ED-400F-98AE-54B7D0595B59}"/>
              </a:ext>
            </a:extLst>
          </p:cNvPr>
          <p:cNvSpPr txBox="1"/>
          <p:nvPr userDrawn="1"/>
        </p:nvSpPr>
        <p:spPr>
          <a:xfrm>
            <a:off x="836269" y="1451126"/>
            <a:ext cx="18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cap="all" baseline="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Agevolazione: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18791D6-8CF0-464D-BEA7-E4EC5DA46767}"/>
              </a:ext>
            </a:extLst>
          </p:cNvPr>
          <p:cNvSpPr txBox="1"/>
          <p:nvPr userDrawn="1"/>
        </p:nvSpPr>
        <p:spPr>
          <a:xfrm>
            <a:off x="836269" y="2704449"/>
            <a:ext cx="223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cap="all" baseline="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Come procedere:</a:t>
            </a:r>
          </a:p>
        </p:txBody>
      </p:sp>
      <p:sp>
        <p:nvSpPr>
          <p:cNvPr id="33" name="Segnaposto testo 3">
            <a:extLst>
              <a:ext uri="{FF2B5EF4-FFF2-40B4-BE49-F238E27FC236}">
                <a16:creationId xmlns:a16="http://schemas.microsoft.com/office/drawing/2014/main" id="{6C8EB24C-5ED8-461E-A9AB-500F786F2385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70976" y="1838450"/>
            <a:ext cx="4762493" cy="52394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dirty="0"/>
              <a:t>Sconto…</a:t>
            </a:r>
          </a:p>
          <a:p>
            <a:pPr lvl="0"/>
            <a:endParaRPr lang="it-IT" dirty="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F670B568-38D4-4A76-BCD1-F5BBB76EF981}"/>
              </a:ext>
            </a:extLst>
          </p:cNvPr>
          <p:cNvSpPr/>
          <p:nvPr userDrawn="1"/>
        </p:nvSpPr>
        <p:spPr>
          <a:xfrm>
            <a:off x="7020328" y="6331532"/>
            <a:ext cx="318825" cy="18156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39264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DAADA7-7F54-4E9D-A78B-ED973D68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8A6417-BE28-490D-9878-61E8498C2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4B619C-544E-4452-889D-15CC34588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F9CF02-25D8-4CA4-9C1A-B6A0C42A2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8DD267-F4DB-4F4F-B381-3133425C7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CD030-7A4D-4E42-98D8-BE74D956A0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6.png"/><Relationship Id="rId3" Type="http://schemas.openxmlformats.org/officeDocument/2006/relationships/image" Target="../media/image76.png"/><Relationship Id="rId7" Type="http://schemas.openxmlformats.org/officeDocument/2006/relationships/image" Target="../media/image77.png"/><Relationship Id="rId12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63.png"/><Relationship Id="rId5" Type="http://schemas.openxmlformats.org/officeDocument/2006/relationships/image" Target="../media/image9.jpeg"/><Relationship Id="rId10" Type="http://schemas.openxmlformats.org/officeDocument/2006/relationships/hyperlink" Target="https://servizipiu.cna.it/?page_id=235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.png"/><Relationship Id="rId7" Type="http://schemas.openxmlformats.org/officeDocument/2006/relationships/image" Target="../media/image7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40.png"/><Relationship Id="rId3" Type="http://schemas.openxmlformats.org/officeDocument/2006/relationships/image" Target="../media/image39.jpeg"/><Relationship Id="rId7" Type="http://schemas.openxmlformats.org/officeDocument/2006/relationships/image" Target="../media/image45.png"/><Relationship Id="rId12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7.png"/><Relationship Id="rId5" Type="http://schemas.openxmlformats.org/officeDocument/2006/relationships/image" Target="../media/image42.png"/><Relationship Id="rId15" Type="http://schemas.openxmlformats.org/officeDocument/2006/relationships/image" Target="../media/image62.png"/><Relationship Id="rId10" Type="http://schemas.openxmlformats.org/officeDocument/2006/relationships/image" Target="../media/image84.png"/><Relationship Id="rId4" Type="http://schemas.openxmlformats.org/officeDocument/2006/relationships/image" Target="../media/image41.png"/><Relationship Id="rId9" Type="http://schemas.openxmlformats.org/officeDocument/2006/relationships/image" Target="../media/image83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6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6.png"/><Relationship Id="rId5" Type="http://schemas.openxmlformats.org/officeDocument/2006/relationships/image" Target="../media/image22.png"/><Relationship Id="rId10" Type="http://schemas.openxmlformats.org/officeDocument/2006/relationships/image" Target="../media/image5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9.png"/><Relationship Id="rId5" Type="http://schemas.openxmlformats.org/officeDocument/2006/relationships/image" Target="../media/image29.png"/><Relationship Id="rId10" Type="http://schemas.openxmlformats.org/officeDocument/2006/relationships/image" Target="../media/image85.png"/><Relationship Id="rId4" Type="http://schemas.openxmlformats.org/officeDocument/2006/relationships/image" Target="../media/image28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servizipiu.cna.it/mobilita/automobili/f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hyperlink" Target="https://servizipiu.cna.it/mobilita/automobili/f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servizipiu.cna.it/mobilita/automobili/f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servizipiu.cna.it/mobilita/automobili/fc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servizipiu.cna.it/mobilita/automobili/citroen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servizipiu.cna.it/mobilita/automobili/citroen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2.png"/><Relationship Id="rId7" Type="http://schemas.openxmlformats.org/officeDocument/2006/relationships/image" Target="../media/image89.png"/><Relationship Id="rId2" Type="http://schemas.openxmlformats.org/officeDocument/2006/relationships/hyperlink" Target="https://servizipiu.cna.it/mobilita/automobili/hyundai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04.jpeg"/><Relationship Id="rId4" Type="http://schemas.openxmlformats.org/officeDocument/2006/relationships/image" Target="../media/image86.pn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7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8.png"/><Relationship Id="rId7" Type="http://schemas.openxmlformats.org/officeDocument/2006/relationships/image" Target="../media/image89.png"/><Relationship Id="rId2" Type="http://schemas.openxmlformats.org/officeDocument/2006/relationships/hyperlink" Target="https://landing.cna.it/nissan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servizipiu.cna.it/mobilita/automobili/peugeo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66.png"/><Relationship Id="rId4" Type="http://schemas.openxmlformats.org/officeDocument/2006/relationships/image" Target="../media/image87.png"/><Relationship Id="rId9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.jpeg"/><Relationship Id="rId3" Type="http://schemas.openxmlformats.org/officeDocument/2006/relationships/image" Target="../media/image111.png"/><Relationship Id="rId7" Type="http://schemas.openxmlformats.org/officeDocument/2006/relationships/image" Target="../media/image88.png"/><Relationship Id="rId12" Type="http://schemas.openxmlformats.org/officeDocument/2006/relationships/image" Target="../media/image64.png"/><Relationship Id="rId2" Type="http://schemas.openxmlformats.org/officeDocument/2006/relationships/hyperlink" Target="https://servizipiu.cna.it/mobilita/automobili/piaggi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63.png"/><Relationship Id="rId5" Type="http://schemas.openxmlformats.org/officeDocument/2006/relationships/image" Target="../media/image86.png"/><Relationship Id="rId10" Type="http://schemas.openxmlformats.org/officeDocument/2006/relationships/image" Target="../media/image10.png"/><Relationship Id="rId4" Type="http://schemas.openxmlformats.org/officeDocument/2006/relationships/hyperlink" Target="https://convenzioni.piaggio.com/" TargetMode="External"/><Relationship Id="rId9" Type="http://schemas.openxmlformats.org/officeDocument/2006/relationships/image" Target="../media/image90.png"/><Relationship Id="rId1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13.png"/><Relationship Id="rId7" Type="http://schemas.openxmlformats.org/officeDocument/2006/relationships/image" Target="../media/image89.png"/><Relationship Id="rId2" Type="http://schemas.openxmlformats.org/officeDocument/2006/relationships/hyperlink" Target="https://eixnbeweb03.rent-at-avis.com/avisonline/it/IBE.nsf/ReservationStep1?OpenForm&amp;MST=76F82FA4CFF3A903C1256C31003A0DEA&amp;CCONSENT=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15.png"/><Relationship Id="rId4" Type="http://schemas.openxmlformats.org/officeDocument/2006/relationships/image" Target="../media/image86.png"/><Relationship Id="rId9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www.maggiore.it/associazione/cna/cna.html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12.png"/><Relationship Id="rId4" Type="http://schemas.openxmlformats.org/officeDocument/2006/relationships/image" Target="../media/image117.png"/><Relationship Id="rId9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8.png"/><Relationship Id="rId7" Type="http://schemas.openxmlformats.org/officeDocument/2006/relationships/image" Target="../media/image88.png"/><Relationship Id="rId2" Type="http://schemas.openxmlformats.org/officeDocument/2006/relationships/hyperlink" Target="http://su.cna.it/sixt_cb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120.png"/><Relationship Id="rId5" Type="http://schemas.openxmlformats.org/officeDocument/2006/relationships/image" Target="../media/image86.png"/><Relationship Id="rId10" Type="http://schemas.openxmlformats.org/officeDocument/2006/relationships/image" Target="../media/image119.jpeg"/><Relationship Id="rId4" Type="http://schemas.openxmlformats.org/officeDocument/2006/relationships/hyperlink" Target="tel:0294757979" TargetMode="External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21.png"/><Relationship Id="rId7" Type="http://schemas.openxmlformats.org/officeDocument/2006/relationships/image" Target="../media/image87.png"/><Relationship Id="rId12" Type="http://schemas.openxmlformats.org/officeDocument/2006/relationships/image" Target="../media/image14.png"/><Relationship Id="rId2" Type="http://schemas.openxmlformats.org/officeDocument/2006/relationships/hyperlink" Target="https://www.ksrent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122.png"/><Relationship Id="rId5" Type="http://schemas.openxmlformats.org/officeDocument/2006/relationships/hyperlink" Target="https://wa.me/00393914349376" TargetMode="External"/><Relationship Id="rId10" Type="http://schemas.openxmlformats.org/officeDocument/2006/relationships/image" Target="../media/image90.png"/><Relationship Id="rId4" Type="http://schemas.openxmlformats.org/officeDocument/2006/relationships/hyperlink" Target="mailto:accordocna@ksrent.it" TargetMode="External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23.png"/><Relationship Id="rId7" Type="http://schemas.openxmlformats.org/officeDocument/2006/relationships/image" Target="../media/image89.png"/><Relationship Id="rId2" Type="http://schemas.openxmlformats.org/officeDocument/2006/relationships/hyperlink" Target="https://www.amicoblu.it/custom/cna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5.jpeg"/><Relationship Id="rId4" Type="http://schemas.openxmlformats.org/officeDocument/2006/relationships/image" Target="../media/image86.png"/><Relationship Id="rId9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5.png"/><Relationship Id="rId7" Type="http://schemas.openxmlformats.org/officeDocument/2006/relationships/image" Target="../media/image126.emf"/><Relationship Id="rId2" Type="http://schemas.openxmlformats.org/officeDocument/2006/relationships/hyperlink" Target="https://landing.cna.it/ip-plu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28.png"/><Relationship Id="rId7" Type="http://schemas.openxmlformats.org/officeDocument/2006/relationships/image" Target="../media/image88.png"/><Relationship Id="rId2" Type="http://schemas.openxmlformats.org/officeDocument/2006/relationships/hyperlink" Target="https://servizipiu.cna.it/mobilita/carburante/eni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centromulticard@eni.com" TargetMode="External"/><Relationship Id="rId5" Type="http://schemas.openxmlformats.org/officeDocument/2006/relationships/hyperlink" Target="https://servizipiu.cna.it/wp-content/uploads/2020/03/CNA-modulo-di-pre-adesione-2020-a-Multicard-Easy.pdf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servizipiu.cna.it/wp-content/uploads/2020/03/CNA-modulo-di-pre-adesione-2020-a-Multicard.pdf" TargetMode="External"/><Relationship Id="rId9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0.png"/><Relationship Id="rId7" Type="http://schemas.openxmlformats.org/officeDocument/2006/relationships/image" Target="../media/image90.png"/><Relationship Id="rId2" Type="http://schemas.openxmlformats.org/officeDocument/2006/relationships/hyperlink" Target="https://servizipiu.cna.it/mobilita/carburante/buoni-carburante-eni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hyperlink" Target="mailto:buonicarburante.elettronici@eni.com" TargetMode="External"/><Relationship Id="rId4" Type="http://schemas.openxmlformats.org/officeDocument/2006/relationships/hyperlink" Target="https://servizipiu.cna.it/wp-content/uploads/2020/03/CNA-modulo-di-richiesta-contatto-2020-per-BCE_BCR_BCD.pdf" TargetMode="Externa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6.png"/><Relationship Id="rId2" Type="http://schemas.openxmlformats.org/officeDocument/2006/relationships/hyperlink" Target="https://uta.edenred.it/reti-Indirette/cna/?utm_source=partnership&amp;utm_medium=KAM&amp;utm_campaign=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5.png"/><Relationship Id="rId7" Type="http://schemas.openxmlformats.org/officeDocument/2006/relationships/image" Target="../media/image136.png"/><Relationship Id="rId2" Type="http://schemas.openxmlformats.org/officeDocument/2006/relationships/hyperlink" Target="https://www.cna.it/cna/chi-siamo/sedi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11" Type="http://schemas.openxmlformats.org/officeDocument/2006/relationships/image" Target="../media/image137.png"/><Relationship Id="rId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87.pn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38.png"/><Relationship Id="rId7" Type="http://schemas.openxmlformats.org/officeDocument/2006/relationships/image" Target="../media/image89.png"/><Relationship Id="rId2" Type="http://schemas.openxmlformats.org/officeDocument/2006/relationships/hyperlink" Target="https://shop.samsung.com/it/multistore/itepp/partner/login/multistor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40.png"/><Relationship Id="rId4" Type="http://schemas.openxmlformats.org/officeDocument/2006/relationships/image" Target="../media/image86.png"/><Relationship Id="rId9" Type="http://schemas.openxmlformats.org/officeDocument/2006/relationships/image" Target="../media/image13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1.png"/><Relationship Id="rId7" Type="http://schemas.openxmlformats.org/officeDocument/2006/relationships/image" Target="../media/image89.png"/><Relationship Id="rId2" Type="http://schemas.openxmlformats.org/officeDocument/2006/relationships/hyperlink" Target="https://www.apple.com/it_epp_5004178/shop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0" Type="http://schemas.openxmlformats.org/officeDocument/2006/relationships/image" Target="../media/image143.png"/><Relationship Id="rId4" Type="http://schemas.openxmlformats.org/officeDocument/2006/relationships/image" Target="../media/image86.png"/><Relationship Id="rId9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4.png"/><Relationship Id="rId7" Type="http://schemas.openxmlformats.org/officeDocument/2006/relationships/image" Target="../media/image89.png"/><Relationship Id="rId2" Type="http://schemas.openxmlformats.org/officeDocument/2006/relationships/hyperlink" Target="https://club.monclick.it/huawei/corporatebenefits?source=http://www.convenzioniaziendali.it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46.png"/><Relationship Id="rId4" Type="http://schemas.openxmlformats.org/officeDocument/2006/relationships/image" Target="../media/image86.png"/><Relationship Id="rId9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47.png"/><Relationship Id="rId7" Type="http://schemas.openxmlformats.org/officeDocument/2006/relationships/image" Target="../media/image89.png"/><Relationship Id="rId2" Type="http://schemas.openxmlformats.org/officeDocument/2006/relationships/hyperlink" Target="https://buy.garmin.com/it-IT/IT/c17060-p1.html?cdncache=fals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50.png"/><Relationship Id="rId5" Type="http://schemas.openxmlformats.org/officeDocument/2006/relationships/image" Target="../media/image87.png"/><Relationship Id="rId10" Type="http://schemas.openxmlformats.org/officeDocument/2006/relationships/image" Target="../media/image149.png"/><Relationship Id="rId4" Type="http://schemas.openxmlformats.org/officeDocument/2006/relationships/image" Target="../media/image86.png"/><Relationship Id="rId9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51.png"/><Relationship Id="rId7" Type="http://schemas.openxmlformats.org/officeDocument/2006/relationships/image" Target="../media/image89.png"/><Relationship Id="rId2" Type="http://schemas.openxmlformats.org/officeDocument/2006/relationships/hyperlink" Target="https://www.electrolux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54.png"/><Relationship Id="rId5" Type="http://schemas.openxmlformats.org/officeDocument/2006/relationships/image" Target="../media/image87.png"/><Relationship Id="rId10" Type="http://schemas.openxmlformats.org/officeDocument/2006/relationships/image" Target="../media/image153.png"/><Relationship Id="rId4" Type="http://schemas.openxmlformats.org/officeDocument/2006/relationships/image" Target="../media/image86.png"/><Relationship Id="rId9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55.png"/><Relationship Id="rId7" Type="http://schemas.openxmlformats.org/officeDocument/2006/relationships/image" Target="../media/image89.png"/><Relationship Id="rId2" Type="http://schemas.openxmlformats.org/officeDocument/2006/relationships/hyperlink" Target="https://www.lenovo.com/it/it/itrewards/laptops/c/LAPTOPS?clickid=24KW2d3BQxyLUaRwUx0Mo3EoUkEWzfz4133xRo0&amp;Program=3832&amp;pid=321124&amp;cid=it%3Aaffiliate%3Acopxyq#type=TYPE_ATTR1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57.png"/><Relationship Id="rId4" Type="http://schemas.openxmlformats.org/officeDocument/2006/relationships/image" Target="../media/image86.png"/><Relationship Id="rId9" Type="http://schemas.openxmlformats.org/officeDocument/2006/relationships/image" Target="../media/image156.jpe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image" Target="../media/image25.jpeg"/><Relationship Id="rId34" Type="http://schemas.openxmlformats.org/officeDocument/2006/relationships/image" Target="../media/image38.jpe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63" Type="http://schemas.openxmlformats.org/officeDocument/2006/relationships/image" Target="../media/image66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9" Type="http://schemas.openxmlformats.org/officeDocument/2006/relationships/image" Target="../media/image33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../media/image57.png"/><Relationship Id="rId58" Type="http://schemas.openxmlformats.org/officeDocument/2006/relationships/image" Target="../media/image3.png"/><Relationship Id="rId66" Type="http://schemas.openxmlformats.org/officeDocument/2006/relationships/image" Target="../media/image69.png"/><Relationship Id="rId5" Type="http://schemas.openxmlformats.org/officeDocument/2006/relationships/image" Target="../media/image9.jpeg"/><Relationship Id="rId61" Type="http://schemas.openxmlformats.org/officeDocument/2006/relationships/image" Target="../media/image64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jpeg"/><Relationship Id="rId43" Type="http://schemas.openxmlformats.org/officeDocument/2006/relationships/image" Target="../media/image47.jpeg"/><Relationship Id="rId48" Type="http://schemas.openxmlformats.org/officeDocument/2006/relationships/image" Target="../media/image52.png"/><Relationship Id="rId56" Type="http://schemas.openxmlformats.org/officeDocument/2006/relationships/image" Target="../media/image60.jpeg"/><Relationship Id="rId64" Type="http://schemas.openxmlformats.org/officeDocument/2006/relationships/image" Target="../media/image67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2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jpeg"/><Relationship Id="rId6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jpeg"/><Relationship Id="rId52" Type="http://schemas.openxmlformats.org/officeDocument/2006/relationships/image" Target="../media/image56.png"/><Relationship Id="rId60" Type="http://schemas.openxmlformats.org/officeDocument/2006/relationships/image" Target="../media/image63.png"/><Relationship Id="rId65" Type="http://schemas.openxmlformats.org/officeDocument/2006/relationships/image" Target="../media/image6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59.jpeg"/><Relationship Id="rId2" Type="http://schemas.openxmlformats.org/officeDocument/2006/relationships/hyperlink" Target="https://landing.cna.it/nexi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2.jpeg"/><Relationship Id="rId2" Type="http://schemas.openxmlformats.org/officeDocument/2006/relationships/hyperlink" Target="https://servizipiu.cna.it/tecnologia/elettronica-e-informatica/olivetti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1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63.png"/><Relationship Id="rId7" Type="http://schemas.openxmlformats.org/officeDocument/2006/relationships/image" Target="../media/image89.png"/><Relationship Id="rId2" Type="http://schemas.openxmlformats.org/officeDocument/2006/relationships/hyperlink" Target="https://www.philips.it/?origin=2_it_it_corporate-benefits_direct____x_x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65.png"/><Relationship Id="rId4" Type="http://schemas.openxmlformats.org/officeDocument/2006/relationships/image" Target="../media/image86.png"/><Relationship Id="rId9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6.png"/><Relationship Id="rId7" Type="http://schemas.openxmlformats.org/officeDocument/2006/relationships/image" Target="../media/image90.png"/><Relationship Id="rId2" Type="http://schemas.openxmlformats.org/officeDocument/2006/relationships/hyperlink" Target="https://servizipiu.cna.it/tecnologia/telefonia-e-internet/tim-2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6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87.png"/><Relationship Id="rId7" Type="http://schemas.openxmlformats.org/officeDocument/2006/relationships/image" Target="../media/image62.png"/><Relationship Id="rId2" Type="http://schemas.openxmlformats.org/officeDocument/2006/relationships/hyperlink" Target="https://landing.cna.it/eolo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86.png"/><Relationship Id="rId4" Type="http://schemas.openxmlformats.org/officeDocument/2006/relationships/image" Target="../media/image88.png"/><Relationship Id="rId9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71.png"/><Relationship Id="rId7" Type="http://schemas.openxmlformats.org/officeDocument/2006/relationships/image" Target="../media/image90.png"/><Relationship Id="rId2" Type="http://schemas.openxmlformats.org/officeDocument/2006/relationships/hyperlink" Target="https://www.bluserena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7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" Type="http://schemas.openxmlformats.org/officeDocument/2006/relationships/image" Target="../media/image174.png"/><Relationship Id="rId21" Type="http://schemas.openxmlformats.org/officeDocument/2006/relationships/image" Target="../media/image186.jpeg"/><Relationship Id="rId7" Type="http://schemas.openxmlformats.org/officeDocument/2006/relationships/image" Target="../media/image89.png"/><Relationship Id="rId12" Type="http://schemas.openxmlformats.org/officeDocument/2006/relationships/image" Target="../media/image177.png"/><Relationship Id="rId17" Type="http://schemas.openxmlformats.org/officeDocument/2006/relationships/image" Target="../media/image182.jpeg"/><Relationship Id="rId2" Type="http://schemas.openxmlformats.org/officeDocument/2006/relationships/hyperlink" Target="https://landing.cna.it/edenviaggi/" TargetMode="External"/><Relationship Id="rId16" Type="http://schemas.openxmlformats.org/officeDocument/2006/relationships/image" Target="../media/image181.png"/><Relationship Id="rId20" Type="http://schemas.openxmlformats.org/officeDocument/2006/relationships/image" Target="../media/image18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76.png"/><Relationship Id="rId5" Type="http://schemas.openxmlformats.org/officeDocument/2006/relationships/image" Target="../media/image87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86.png"/><Relationship Id="rId9" Type="http://schemas.openxmlformats.org/officeDocument/2006/relationships/image" Target="../media/image53.png"/><Relationship Id="rId14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servizipiu.cna.it/turismo/terme/terme/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90.png"/><Relationship Id="rId7" Type="http://schemas.openxmlformats.org/officeDocument/2006/relationships/image" Target="../media/image89.png"/><Relationship Id="rId2" Type="http://schemas.openxmlformats.org/officeDocument/2006/relationships/hyperlink" Target="https://www.expedia.it/?clickref=1011ldK5Ly2w&amp;affcid=IT.DIRECT.PHG.1100l261.0&amp;ref_id=1011ldK5Ly2w&amp;my_ad=AFF.IT.DIRECT.PHG.1100l261.0&amp;afflid=1011ldK5Ly2w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92.png"/><Relationship Id="rId4" Type="http://schemas.openxmlformats.org/officeDocument/2006/relationships/image" Target="../media/image86.png"/><Relationship Id="rId9" Type="http://schemas.openxmlformats.org/officeDocument/2006/relationships/image" Target="../media/image19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96.svg"/><Relationship Id="rId18" Type="http://schemas.openxmlformats.org/officeDocument/2006/relationships/image" Target="../media/image201.png"/><Relationship Id="rId3" Type="http://schemas.openxmlformats.org/officeDocument/2006/relationships/hyperlink" Target="mailto:cna@rdvtravel.it" TargetMode="External"/><Relationship Id="rId7" Type="http://schemas.openxmlformats.org/officeDocument/2006/relationships/image" Target="../media/image89.png"/><Relationship Id="rId12" Type="http://schemas.openxmlformats.org/officeDocument/2006/relationships/image" Target="../media/image195.png"/><Relationship Id="rId17" Type="http://schemas.openxmlformats.org/officeDocument/2006/relationships/image" Target="../media/image200.svg"/><Relationship Id="rId2" Type="http://schemas.openxmlformats.org/officeDocument/2006/relationships/hyperlink" Target="https://servizipiu.cna.it/turismo/agenzie/robe-di-viaggio/" TargetMode="External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94.svg"/><Relationship Id="rId5" Type="http://schemas.openxmlformats.org/officeDocument/2006/relationships/image" Target="../media/image87.png"/><Relationship Id="rId15" Type="http://schemas.openxmlformats.org/officeDocument/2006/relationships/image" Target="../media/image198.svg"/><Relationship Id="rId10" Type="http://schemas.openxmlformats.org/officeDocument/2006/relationships/image" Target="../media/image193.png"/><Relationship Id="rId4" Type="http://schemas.openxmlformats.org/officeDocument/2006/relationships/image" Target="../media/image86.png"/><Relationship Id="rId9" Type="http://schemas.openxmlformats.org/officeDocument/2006/relationships/image" Target="../media/image49.png"/><Relationship Id="rId14" Type="http://schemas.openxmlformats.org/officeDocument/2006/relationships/image" Target="../media/image19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02.png"/><Relationship Id="rId7" Type="http://schemas.openxmlformats.org/officeDocument/2006/relationships/image" Target="../media/image88.png"/><Relationship Id="rId2" Type="http://schemas.openxmlformats.org/officeDocument/2006/relationships/hyperlink" Target="https://www.grimaldi-lines.com/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04.jpeg"/><Relationship Id="rId5" Type="http://schemas.openxmlformats.org/officeDocument/2006/relationships/image" Target="../media/image86.png"/><Relationship Id="rId10" Type="http://schemas.openxmlformats.org/officeDocument/2006/relationships/image" Target="../media/image203.jpeg"/><Relationship Id="rId4" Type="http://schemas.openxmlformats.org/officeDocument/2006/relationships/hyperlink" Target="mailto:info@grimaldi.napoli.it" TargetMode="External"/><Relationship Id="rId9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3" Type="http://schemas.openxmlformats.org/officeDocument/2006/relationships/image" Target="../media/image8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86.png"/><Relationship Id="rId17" Type="http://schemas.openxmlformats.org/officeDocument/2006/relationships/image" Target="../media/image207.png"/><Relationship Id="rId2" Type="http://schemas.openxmlformats.org/officeDocument/2006/relationships/image" Target="../media/image205.jpe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10.png"/><Relationship Id="rId11" Type="http://schemas.openxmlformats.org/officeDocument/2006/relationships/hyperlink" Target="mailto:cna@rdvtravel.it" TargetMode="External"/><Relationship Id="rId5" Type="http://schemas.openxmlformats.org/officeDocument/2006/relationships/customXml" Target="../ink/ink2.xml"/><Relationship Id="rId15" Type="http://schemas.openxmlformats.org/officeDocument/2006/relationships/image" Target="../media/image89.png"/><Relationship Id="rId10" Type="http://schemas.openxmlformats.org/officeDocument/2006/relationships/image" Target="../media/image206.png"/><Relationship Id="rId4" Type="http://schemas.openxmlformats.org/officeDocument/2006/relationships/image" Target="../media/image1900.png"/><Relationship Id="rId9" Type="http://schemas.openxmlformats.org/officeDocument/2006/relationships/hyperlink" Target="https://servizipiu.cna.it/turismo/agenzie/costa-crociere/" TargetMode="External"/><Relationship Id="rId1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0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10.png"/><Relationship Id="rId7" Type="http://schemas.openxmlformats.org/officeDocument/2006/relationships/image" Target="../media/image89.png"/><Relationship Id="rId2" Type="http://schemas.openxmlformats.org/officeDocument/2006/relationships/hyperlink" Target="https://www.unipolsai.it/convenzioni/nazionali/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12.png"/><Relationship Id="rId4" Type="http://schemas.openxmlformats.org/officeDocument/2006/relationships/hyperlink" Target="https://www.unipolsai.it/trova-agenzie" TargetMode="External"/><Relationship Id="rId9" Type="http://schemas.openxmlformats.org/officeDocument/2006/relationships/image" Target="../media/image2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13.png"/><Relationship Id="rId7" Type="http://schemas.openxmlformats.org/officeDocument/2006/relationships/image" Target="../media/image89.png"/><Relationship Id="rId2" Type="http://schemas.openxmlformats.org/officeDocument/2006/relationships/hyperlink" Target="http://www.casacaf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15.jpeg"/><Relationship Id="rId4" Type="http://schemas.openxmlformats.org/officeDocument/2006/relationships/image" Target="../media/image86.png"/><Relationship Id="rId9" Type="http://schemas.openxmlformats.org/officeDocument/2006/relationships/image" Target="../media/image2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image" Target="../media/image218.png"/><Relationship Id="rId2" Type="http://schemas.openxmlformats.org/officeDocument/2006/relationships/hyperlink" Target="https://www.cna.it/chi-siamo/trova-sede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7.jpe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9.png"/><Relationship Id="rId7" Type="http://schemas.openxmlformats.org/officeDocument/2006/relationships/image" Target="../media/image220.png"/><Relationship Id="rId2" Type="http://schemas.openxmlformats.org/officeDocument/2006/relationships/hyperlink" Target="https://servizipiu.cna.it/utilita/servizi-per-le-imprese/uni-ente-italiano-di-normazione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e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image" Target="../media/image7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1.png"/><Relationship Id="rId7" Type="http://schemas.openxmlformats.org/officeDocument/2006/relationships/image" Target="../media/image26.png"/><Relationship Id="rId2" Type="http://schemas.openxmlformats.org/officeDocument/2006/relationships/hyperlink" Target="https://reti-indirette.edenred.it/cna/?utm_source=partnership&amp;utm_medium=KAM&amp;utm_campaign=associati-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2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24.png"/><Relationship Id="rId7" Type="http://schemas.openxmlformats.org/officeDocument/2006/relationships/image" Target="../media/image90.png"/><Relationship Id="rId2" Type="http://schemas.openxmlformats.org/officeDocument/2006/relationships/hyperlink" Target="https://landing.cna.it/wurth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hyperlink" Target="mailto:uff.venditeka8@wuerth.it" TargetMode="External"/><Relationship Id="rId4" Type="http://schemas.openxmlformats.org/officeDocument/2006/relationships/hyperlink" Target="https://landing.cna.it/wp-content/uploads/2022/01/ESHOP-SCONTO-CNA-2022.pdf" TargetMode="External"/><Relationship Id="rId9" Type="http://schemas.openxmlformats.org/officeDocument/2006/relationships/image" Target="../media/image22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26.png"/><Relationship Id="rId7" Type="http://schemas.openxmlformats.org/officeDocument/2006/relationships/image" Target="../media/image88.png"/><Relationship Id="rId12" Type="http://schemas.microsoft.com/office/2007/relationships/hdphoto" Target="../media/hdphoto5.wdp"/><Relationship Id="rId2" Type="http://schemas.openxmlformats.org/officeDocument/2006/relationships/hyperlink" Target="https://landing.cna.it/blu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27.png"/><Relationship Id="rId5" Type="http://schemas.openxmlformats.org/officeDocument/2006/relationships/image" Target="../media/image86.png"/><Relationship Id="rId10" Type="http://schemas.openxmlformats.org/officeDocument/2006/relationships/image" Target="../media/image55.png"/><Relationship Id="rId4" Type="http://schemas.openxmlformats.org/officeDocument/2006/relationships/hyperlink" Target="https://landing.cna.it/blu/#form" TargetMode="External"/><Relationship Id="rId9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7" Type="http://schemas.openxmlformats.org/officeDocument/2006/relationships/image" Target="../media/image229.png"/><Relationship Id="rId2" Type="http://schemas.openxmlformats.org/officeDocument/2006/relationships/hyperlink" Target="https://landing.cna.it/method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s://www.lifebrain.it/home-pazienti/elenco-centri-2/elenco-centri/dove-siamo/" TargetMode="External"/><Relationship Id="rId7" Type="http://schemas.openxmlformats.org/officeDocument/2006/relationships/image" Target="../media/image90.png"/><Relationship Id="rId2" Type="http://schemas.openxmlformats.org/officeDocument/2006/relationships/hyperlink" Target="https://marketing.cna.it/lifebrain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11" Type="http://schemas.openxmlformats.org/officeDocument/2006/relationships/image" Target="../media/image231.png"/><Relationship Id="rId5" Type="http://schemas.openxmlformats.org/officeDocument/2006/relationships/image" Target="../media/image88.png"/><Relationship Id="rId10" Type="http://schemas.openxmlformats.org/officeDocument/2006/relationships/image" Target="../media/image69.png"/><Relationship Id="rId4" Type="http://schemas.openxmlformats.org/officeDocument/2006/relationships/image" Target="../media/image87.png"/><Relationship Id="rId9" Type="http://schemas.openxmlformats.org/officeDocument/2006/relationships/image" Target="../media/image2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2.png"/><Relationship Id="rId7" Type="http://schemas.openxmlformats.org/officeDocument/2006/relationships/image" Target="../media/image89.png"/><Relationship Id="rId2" Type="http://schemas.openxmlformats.org/officeDocument/2006/relationships/hyperlink" Target="http://www.efarma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30.png"/><Relationship Id="rId4" Type="http://schemas.openxmlformats.org/officeDocument/2006/relationships/image" Target="../media/image86.png"/><Relationship Id="rId9" Type="http://schemas.openxmlformats.org/officeDocument/2006/relationships/image" Target="../media/image23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www.pharmap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235.png"/><Relationship Id="rId4" Type="http://schemas.openxmlformats.org/officeDocument/2006/relationships/image" Target="../media/image87.png"/><Relationship Id="rId9" Type="http://schemas.openxmlformats.org/officeDocument/2006/relationships/image" Target="../media/image23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6.png"/><Relationship Id="rId7" Type="http://schemas.openxmlformats.org/officeDocument/2006/relationships/image" Target="../media/image89.png"/><Relationship Id="rId2" Type="http://schemas.openxmlformats.org/officeDocument/2006/relationships/hyperlink" Target="https://www.italiaoggi.it/cnaservizi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38.png"/><Relationship Id="rId4" Type="http://schemas.openxmlformats.org/officeDocument/2006/relationships/image" Target="../media/image86.png"/><Relationship Id="rId9" Type="http://schemas.openxmlformats.org/officeDocument/2006/relationships/image" Target="../media/image237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9.png"/><Relationship Id="rId7" Type="http://schemas.openxmlformats.org/officeDocument/2006/relationships/image" Target="../media/image89.png"/><Relationship Id="rId12" Type="http://schemas.openxmlformats.org/officeDocument/2006/relationships/image" Target="../media/image243.jpeg"/><Relationship Id="rId2" Type="http://schemas.openxmlformats.org/officeDocument/2006/relationships/hyperlink" Target="https://www.abbonamenti.it/vincolata/cna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242.jpeg"/><Relationship Id="rId5" Type="http://schemas.openxmlformats.org/officeDocument/2006/relationships/image" Target="../media/image87.png"/><Relationship Id="rId10" Type="http://schemas.openxmlformats.org/officeDocument/2006/relationships/image" Target="../media/image241.jpeg"/><Relationship Id="rId4" Type="http://schemas.openxmlformats.org/officeDocument/2006/relationships/image" Target="../media/image86.png"/><Relationship Id="rId9" Type="http://schemas.openxmlformats.org/officeDocument/2006/relationships/image" Target="../media/image24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44.png"/><Relationship Id="rId7" Type="http://schemas.openxmlformats.org/officeDocument/2006/relationships/image" Target="../media/image88.png"/><Relationship Id="rId12" Type="http://schemas.microsoft.com/office/2007/relationships/hdphoto" Target="../media/hdphoto6.wdp"/><Relationship Id="rId2" Type="http://schemas.openxmlformats.org/officeDocument/2006/relationships/hyperlink" Target="https://landing.cna.it/carrefour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46.png"/><Relationship Id="rId5" Type="http://schemas.openxmlformats.org/officeDocument/2006/relationships/image" Target="../media/image86.png"/><Relationship Id="rId10" Type="http://schemas.openxmlformats.org/officeDocument/2006/relationships/image" Target="../media/image245.jpeg"/><Relationship Id="rId4" Type="http://schemas.openxmlformats.org/officeDocument/2006/relationships/hyperlink" Target="http://www.carrefour.it/" TargetMode="External"/><Relationship Id="rId9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47.png"/><Relationship Id="rId7" Type="http://schemas.openxmlformats.org/officeDocument/2006/relationships/image" Target="../media/image89.png"/><Relationship Id="rId2" Type="http://schemas.openxmlformats.org/officeDocument/2006/relationships/hyperlink" Target="https://servizipiu.cna.it/bofrost-codice-scont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48.png"/><Relationship Id="rId4" Type="http://schemas.openxmlformats.org/officeDocument/2006/relationships/image" Target="../media/image86.png"/><Relationship Id="rId9" Type="http://schemas.openxmlformats.org/officeDocument/2006/relationships/image" Target="../media/image2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49.png"/><Relationship Id="rId7" Type="http://schemas.openxmlformats.org/officeDocument/2006/relationships/image" Target="../media/image88.png"/><Relationship Id="rId2" Type="http://schemas.openxmlformats.org/officeDocument/2006/relationships/hyperlink" Target="https://landing.cna.it/alcenero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51.png"/><Relationship Id="rId5" Type="http://schemas.openxmlformats.org/officeDocument/2006/relationships/image" Target="../media/image86.png"/><Relationship Id="rId10" Type="http://schemas.openxmlformats.org/officeDocument/2006/relationships/image" Target="../media/image250.jpeg"/><Relationship Id="rId4" Type="http://schemas.openxmlformats.org/officeDocument/2006/relationships/hyperlink" Target="http://www.alcenero.com/" TargetMode="External"/><Relationship Id="rId9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52.png"/><Relationship Id="rId7" Type="http://schemas.openxmlformats.org/officeDocument/2006/relationships/image" Target="../media/image88.png"/><Relationship Id="rId2" Type="http://schemas.openxmlformats.org/officeDocument/2006/relationships/hyperlink" Target="https://landing.cna.it/cantina-della-birra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253.png"/><Relationship Id="rId5" Type="http://schemas.openxmlformats.org/officeDocument/2006/relationships/image" Target="../media/image86.png"/><Relationship Id="rId10" Type="http://schemas.openxmlformats.org/officeDocument/2006/relationships/image" Target="../media/image61.png"/><Relationship Id="rId4" Type="http://schemas.openxmlformats.org/officeDocument/2006/relationships/hyperlink" Target="http://www.cantinadellabirra.it/" TargetMode="External"/><Relationship Id="rId9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54.png"/><Relationship Id="rId7" Type="http://schemas.openxmlformats.org/officeDocument/2006/relationships/image" Target="../media/image89.png"/><Relationship Id="rId12" Type="http://schemas.openxmlformats.org/officeDocument/2006/relationships/image" Target="../media/image258.jpeg"/><Relationship Id="rId2" Type="http://schemas.openxmlformats.org/officeDocument/2006/relationships/hyperlink" Target="https://www.vino.com/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257.jpeg"/><Relationship Id="rId5" Type="http://schemas.openxmlformats.org/officeDocument/2006/relationships/image" Target="../media/image87.png"/><Relationship Id="rId10" Type="http://schemas.openxmlformats.org/officeDocument/2006/relationships/image" Target="../media/image256.png"/><Relationship Id="rId4" Type="http://schemas.openxmlformats.org/officeDocument/2006/relationships/image" Target="../media/image86.png"/><Relationship Id="rId9" Type="http://schemas.openxmlformats.org/officeDocument/2006/relationships/image" Target="../media/image255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59.png"/><Relationship Id="rId7" Type="http://schemas.openxmlformats.org/officeDocument/2006/relationships/image" Target="../media/image89.png"/><Relationship Id="rId2" Type="http://schemas.openxmlformats.org/officeDocument/2006/relationships/hyperlink" Target="http://www.fitprime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61.png"/><Relationship Id="rId4" Type="http://schemas.openxmlformats.org/officeDocument/2006/relationships/image" Target="../media/image86.png"/><Relationship Id="rId9" Type="http://schemas.openxmlformats.org/officeDocument/2006/relationships/image" Target="../media/image26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2.png"/><Relationship Id="rId7" Type="http://schemas.openxmlformats.org/officeDocument/2006/relationships/image" Target="../media/image89.png"/><Relationship Id="rId2" Type="http://schemas.openxmlformats.org/officeDocument/2006/relationships/hyperlink" Target="https://www.interflora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64.jpeg"/><Relationship Id="rId4" Type="http://schemas.openxmlformats.org/officeDocument/2006/relationships/image" Target="../media/image86.png"/><Relationship Id="rId9" Type="http://schemas.openxmlformats.org/officeDocument/2006/relationships/image" Target="../media/image26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servizipiu.cna.it/utilita/servizi-persona/king-parking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266.jpg"/><Relationship Id="rId4" Type="http://schemas.openxmlformats.org/officeDocument/2006/relationships/image" Target="../media/image87.png"/><Relationship Id="rId9" Type="http://schemas.openxmlformats.org/officeDocument/2006/relationships/image" Target="../media/image26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7.png"/><Relationship Id="rId7" Type="http://schemas.openxmlformats.org/officeDocument/2006/relationships/image" Target="../media/image89.png"/><Relationship Id="rId2" Type="http://schemas.openxmlformats.org/officeDocument/2006/relationships/hyperlink" Target="https://cb.lampada.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34.png"/><Relationship Id="rId4" Type="http://schemas.openxmlformats.org/officeDocument/2006/relationships/image" Target="../media/image86.png"/><Relationship Id="rId9" Type="http://schemas.openxmlformats.org/officeDocument/2006/relationships/image" Target="../media/image26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9.png"/><Relationship Id="rId7" Type="http://schemas.openxmlformats.org/officeDocument/2006/relationships/image" Target="../media/image89.png"/><Relationship Id="rId2" Type="http://schemas.openxmlformats.org/officeDocument/2006/relationships/hyperlink" Target="https://www.piquadro.com/it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70.png"/><Relationship Id="rId4" Type="http://schemas.openxmlformats.org/officeDocument/2006/relationships/image" Target="../media/image86.png"/><Relationship Id="rId9" Type="http://schemas.openxmlformats.org/officeDocument/2006/relationships/image" Target="../media/image27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www.adidas.it/?cm_mmc=AdiPartner_corpben-_-corpben-link-_-link-_-dv:eCom-_-cn:B2B-CORPBEN-0420-_-pc:generic&amp;is_retargeting=true&amp;clickref=1101ldKykG4W&amp;clickid=1101ldKykG4W&amp;c=1101l403&amp;pid=partnerize_int&amp;cm_mmc1=IT&amp;af_reengagement_window=30d" TargetMode="External"/><Relationship Id="rId7" Type="http://schemas.openxmlformats.org/officeDocument/2006/relationships/image" Target="../media/image89.png"/><Relationship Id="rId2" Type="http://schemas.openxmlformats.org/officeDocument/2006/relationships/hyperlink" Target="https://servizipiu.cna.it/utilita/prodotti-per-la-persona/adida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273.png"/><Relationship Id="rId5" Type="http://schemas.openxmlformats.org/officeDocument/2006/relationships/image" Target="../media/image87.png"/><Relationship Id="rId10" Type="http://schemas.openxmlformats.org/officeDocument/2006/relationships/image" Target="../media/image272.png"/><Relationship Id="rId4" Type="http://schemas.openxmlformats.org/officeDocument/2006/relationships/image" Target="../media/image86.png"/><Relationship Id="rId9" Type="http://schemas.openxmlformats.org/officeDocument/2006/relationships/image" Target="../media/image2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74.png"/><Relationship Id="rId7" Type="http://schemas.openxmlformats.org/officeDocument/2006/relationships/image" Target="../media/image89.png"/><Relationship Id="rId2" Type="http://schemas.openxmlformats.org/officeDocument/2006/relationships/hyperlink" Target="https://www.shop.chicco.it/?utm_medium=chicco&amp;utm_source=chicco.it&amp;utm_campaign=toolbar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75.png"/><Relationship Id="rId4" Type="http://schemas.openxmlformats.org/officeDocument/2006/relationships/image" Target="../media/image86.png"/><Relationship Id="rId9" Type="http://schemas.openxmlformats.org/officeDocument/2006/relationships/image" Target="../media/image2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76.png"/><Relationship Id="rId7" Type="http://schemas.openxmlformats.org/officeDocument/2006/relationships/image" Target="../media/image89.png"/><Relationship Id="rId2" Type="http://schemas.openxmlformats.org/officeDocument/2006/relationships/hyperlink" Target="https://alexandraalbertachiolo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32.png"/><Relationship Id="rId4" Type="http://schemas.openxmlformats.org/officeDocument/2006/relationships/image" Target="../media/image86.png"/><Relationship Id="rId9" Type="http://schemas.openxmlformats.org/officeDocument/2006/relationships/image" Target="../media/image27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579C76C6-D548-4555-9734-312E53F61055}"/>
              </a:ext>
            </a:extLst>
          </p:cNvPr>
          <p:cNvGrpSpPr/>
          <p:nvPr/>
        </p:nvGrpSpPr>
        <p:grpSpPr>
          <a:xfrm>
            <a:off x="3453566" y="1882492"/>
            <a:ext cx="7669169" cy="3743325"/>
            <a:chOff x="2261415" y="1378858"/>
            <a:chExt cx="7669169" cy="37433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0064203-F198-47E4-AA18-F4F1FD3157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690"/>
            <a:stretch/>
          </p:blipFill>
          <p:spPr bwMode="auto">
            <a:xfrm>
              <a:off x="2261415" y="1378858"/>
              <a:ext cx="7669169" cy="3743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2566444-33B4-41DB-BDD2-72D9D9E910F8}"/>
                </a:ext>
              </a:extLst>
            </p:cNvPr>
            <p:cNvSpPr/>
            <p:nvPr/>
          </p:nvSpPr>
          <p:spPr>
            <a:xfrm>
              <a:off x="7122253" y="2130804"/>
              <a:ext cx="2684477" cy="103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7ACACF8-448C-4811-B18C-AA8C750C575C}"/>
                </a:ext>
              </a:extLst>
            </p:cNvPr>
            <p:cNvSpPr/>
            <p:nvPr/>
          </p:nvSpPr>
          <p:spPr>
            <a:xfrm>
              <a:off x="7550092" y="3036815"/>
              <a:ext cx="1568741" cy="511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3" y="337190"/>
            <a:ext cx="2598891" cy="2135423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>
            <a:off x="-279389" y="2812864"/>
            <a:ext cx="1073934" cy="4045136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6652A77-76FE-4135-8449-4DB943005BD1}"/>
              </a:ext>
            </a:extLst>
          </p:cNvPr>
          <p:cNvGrpSpPr/>
          <p:nvPr/>
        </p:nvGrpSpPr>
        <p:grpSpPr>
          <a:xfrm>
            <a:off x="2041490" y="5642458"/>
            <a:ext cx="7986319" cy="735305"/>
            <a:chOff x="2218671" y="5464144"/>
            <a:chExt cx="7986319" cy="735305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EDC2EC7-AE22-444A-A369-9DDB11282E18}"/>
                </a:ext>
              </a:extLst>
            </p:cNvPr>
            <p:cNvSpPr txBox="1"/>
            <p:nvPr/>
          </p:nvSpPr>
          <p:spPr>
            <a:xfrm>
              <a:off x="2218671" y="5670488"/>
              <a:ext cx="7986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1C3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 CNA hai sempre qualcosa in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E1D653E-F3A8-4773-8066-92A0316EA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97" t="59698" r="25895"/>
            <a:stretch/>
          </p:blipFill>
          <p:spPr>
            <a:xfrm>
              <a:off x="8787783" y="5464144"/>
              <a:ext cx="957193" cy="735305"/>
            </a:xfrm>
            <a:prstGeom prst="rect">
              <a:avLst/>
            </a:prstGeom>
          </p:spPr>
        </p:pic>
      </p:grpSp>
      <p:sp>
        <p:nvSpPr>
          <p:cNvPr id="11" name="Ovale 10">
            <a:extLst>
              <a:ext uri="{FF2B5EF4-FFF2-40B4-BE49-F238E27FC236}">
                <a16:creationId xmlns:a16="http://schemas.microsoft.com/office/drawing/2014/main" id="{9DAFE6EC-66D3-4009-A58E-CEC9418F5722}"/>
              </a:ext>
            </a:extLst>
          </p:cNvPr>
          <p:cNvSpPr/>
          <p:nvPr/>
        </p:nvSpPr>
        <p:spPr>
          <a:xfrm>
            <a:off x="1222384" y="4052176"/>
            <a:ext cx="448899" cy="1306309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746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1122787" y="480092"/>
            <a:ext cx="193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Auto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5434949-8B89-4105-B018-6AA435C0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14" y="2001358"/>
            <a:ext cx="945661" cy="3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YUNDAI LOGO | Storia, valore, PNG">
            <a:extLst>
              <a:ext uri="{FF2B5EF4-FFF2-40B4-BE49-F238E27FC236}">
                <a16:creationId xmlns:a16="http://schemas.microsoft.com/office/drawing/2014/main" id="{E327786B-E6AF-4EF5-8285-F0ABA301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98" y="2671724"/>
            <a:ext cx="722917" cy="4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issan Logo | Storia e significato dell'emblema del marchio">
            <a:extLst>
              <a:ext uri="{FF2B5EF4-FFF2-40B4-BE49-F238E27FC236}">
                <a16:creationId xmlns:a16="http://schemas.microsoft.com/office/drawing/2014/main" id="{2B68F0F2-8642-40CD-87D8-F427A53E6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r="16703"/>
          <a:stretch/>
        </p:blipFill>
        <p:spPr bwMode="auto">
          <a:xfrm>
            <a:off x="1041726" y="3431376"/>
            <a:ext cx="638199" cy="51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9270926-B32F-4B34-AF07-E9D4064C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15" y="2572465"/>
            <a:ext cx="937388" cy="2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aggio motorcycle logo history and Meaning, bike emblem">
            <a:extLst>
              <a:ext uri="{FF2B5EF4-FFF2-40B4-BE49-F238E27FC236}">
                <a16:creationId xmlns:a16="http://schemas.microsoft.com/office/drawing/2014/main" id="{8797CCE6-CD57-4E13-B418-C51C00C6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25" y="1035791"/>
            <a:ext cx="540801" cy="4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19912B-94A3-40C2-8B94-B42C9F7F7BFD}"/>
              </a:ext>
            </a:extLst>
          </p:cNvPr>
          <p:cNvSpPr txBox="1"/>
          <p:nvPr/>
        </p:nvSpPr>
        <p:spPr>
          <a:xfrm>
            <a:off x="2238288" y="1291590"/>
            <a:ext cx="190002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riservati agli associati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C81BF4-2121-4533-A41D-DF211149726D}"/>
              </a:ext>
            </a:extLst>
          </p:cNvPr>
          <p:cNvSpPr txBox="1"/>
          <p:nvPr/>
        </p:nvSpPr>
        <p:spPr>
          <a:xfrm>
            <a:off x="2252881" y="2058008"/>
            <a:ext cx="19000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importanti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1CB9E9-D0F7-4CC9-9834-CA786A03514C}"/>
              </a:ext>
            </a:extLst>
          </p:cNvPr>
          <p:cNvSpPr txBox="1"/>
          <p:nvPr/>
        </p:nvSpPr>
        <p:spPr>
          <a:xfrm>
            <a:off x="2238286" y="2671725"/>
            <a:ext cx="19000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Convenzione sospesa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0DCF5E0-9209-4D58-AAF6-FBD28C8DBA7B}"/>
              </a:ext>
            </a:extLst>
          </p:cNvPr>
          <p:cNvSpPr txBox="1"/>
          <p:nvPr/>
        </p:nvSpPr>
        <p:spPr>
          <a:xfrm>
            <a:off x="2238285" y="4153016"/>
            <a:ext cx="222404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>
                <a:latin typeface="Poppins" panose="00000500000000000000"/>
              </a:defRPr>
            </a:lvl1pPr>
          </a:lstStyle>
          <a:p>
            <a:r>
              <a:rPr lang="it-IT" sz="1051" dirty="0"/>
              <a:t>Convenzione sospesa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9F58070-837B-4708-B6B9-133CBF28B9E6}"/>
              </a:ext>
            </a:extLst>
          </p:cNvPr>
          <p:cNvSpPr txBox="1"/>
          <p:nvPr/>
        </p:nvSpPr>
        <p:spPr>
          <a:xfrm>
            <a:off x="2238286" y="3380982"/>
            <a:ext cx="190002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Extra sconto fino al 5% sulle promozioni già attive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67C5BA2-6C98-42C9-855B-6A79A33E5ECF}"/>
              </a:ext>
            </a:extLst>
          </p:cNvPr>
          <p:cNvSpPr txBox="1"/>
          <p:nvPr/>
        </p:nvSpPr>
        <p:spPr>
          <a:xfrm>
            <a:off x="7773949" y="1199757"/>
            <a:ext cx="152463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D9B20D6-E64E-459B-9202-25F1A53027BD}"/>
              </a:ext>
            </a:extLst>
          </p:cNvPr>
          <p:cNvSpPr txBox="1"/>
          <p:nvPr/>
        </p:nvSpPr>
        <p:spPr>
          <a:xfrm>
            <a:off x="7818128" y="2600473"/>
            <a:ext cx="144305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15%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7191EC8-27D9-4CAB-9C54-0269714C5DF4}"/>
              </a:ext>
            </a:extLst>
          </p:cNvPr>
          <p:cNvSpPr txBox="1"/>
          <p:nvPr/>
        </p:nvSpPr>
        <p:spPr>
          <a:xfrm>
            <a:off x="6421185" y="3028891"/>
            <a:ext cx="308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fontAlgn="base">
              <a:defRPr sz="2000" b="1">
                <a:solidFill>
                  <a:srgbClr val="1C365B"/>
                </a:solidFill>
                <a:latin typeface="Poppins" panose="00000500000000000000" pitchFamily="2" charset="0"/>
              </a:defRPr>
            </a:lvl1pPr>
          </a:lstStyle>
          <a:p>
            <a:r>
              <a:rPr lang="it-IT" dirty="0"/>
              <a:t>Veicoli Commerciali</a:t>
            </a:r>
          </a:p>
        </p:txBody>
      </p:sp>
      <p:pic>
        <p:nvPicPr>
          <p:cNvPr id="23" name="Picture 2" descr="Citroën - Wikipedia">
            <a:extLst>
              <a:ext uri="{FF2B5EF4-FFF2-40B4-BE49-F238E27FC236}">
                <a16:creationId xmlns:a16="http://schemas.microsoft.com/office/drawing/2014/main" id="{3125830D-392D-4F21-BA78-E11DBFE6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63" y="3692667"/>
            <a:ext cx="401836" cy="2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E28A3E8-3355-47E9-983A-27D049959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10" y="4284365"/>
            <a:ext cx="742343" cy="2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673955F-F49D-4911-9A6B-43E23340D594}"/>
              </a:ext>
            </a:extLst>
          </p:cNvPr>
          <p:cNvSpPr txBox="1"/>
          <p:nvPr/>
        </p:nvSpPr>
        <p:spPr>
          <a:xfrm>
            <a:off x="7858327" y="3706738"/>
            <a:ext cx="223439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riservati agli associati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A76FEB0-BCEF-4E0B-82FA-71A90D0BFDF7}"/>
              </a:ext>
            </a:extLst>
          </p:cNvPr>
          <p:cNvSpPr txBox="1"/>
          <p:nvPr/>
        </p:nvSpPr>
        <p:spPr>
          <a:xfrm>
            <a:off x="7858327" y="4299794"/>
            <a:ext cx="208394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importanti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B841D34-B987-40F5-97FF-3699DE22A6EB}"/>
              </a:ext>
            </a:extLst>
          </p:cNvPr>
          <p:cNvSpPr txBox="1"/>
          <p:nvPr/>
        </p:nvSpPr>
        <p:spPr>
          <a:xfrm>
            <a:off x="7858327" y="4829856"/>
            <a:ext cx="223440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Convenzione sospesa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089024-79C7-4CC8-8F0A-72DC412D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995F5D6-FD4B-42AE-8251-AAD65E75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847" y="733400"/>
            <a:ext cx="2234412" cy="604781"/>
          </a:xfrm>
        </p:spPr>
        <p:txBody>
          <a:bodyPr/>
          <a:lstStyle/>
          <a:p>
            <a:pPr algn="ctr"/>
            <a:r>
              <a:rPr lang="it-IT" dirty="0"/>
              <a:t>Mobilità</a:t>
            </a:r>
          </a:p>
        </p:txBody>
      </p:sp>
      <p:pic>
        <p:nvPicPr>
          <p:cNvPr id="5122" name="Picture 2" descr="Risultato immagini per renault logo">
            <a:extLst>
              <a:ext uri="{FF2B5EF4-FFF2-40B4-BE49-F238E27FC236}">
                <a16:creationId xmlns:a16="http://schemas.microsoft.com/office/drawing/2014/main" id="{D335C4EF-DD46-4913-B5C9-CDAABEF1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8" y="4232927"/>
            <a:ext cx="1281213" cy="3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sultato immagini per citroen logo">
            <a:extLst>
              <a:ext uri="{FF2B5EF4-FFF2-40B4-BE49-F238E27FC236}">
                <a16:creationId xmlns:a16="http://schemas.microsoft.com/office/drawing/2014/main" id="{B58F4955-80E2-4AD7-B8A6-C9329FD8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6" y="1211815"/>
            <a:ext cx="692284" cy="4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90ED1DC-B8B3-4E50-BAD1-1E2289B8FE1D}"/>
              </a:ext>
            </a:extLst>
          </p:cNvPr>
          <p:cNvSpPr txBox="1"/>
          <p:nvPr/>
        </p:nvSpPr>
        <p:spPr>
          <a:xfrm>
            <a:off x="6667297" y="480092"/>
            <a:ext cx="159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fontAlgn="base">
              <a:defRPr sz="2000" b="1">
                <a:solidFill>
                  <a:srgbClr val="1C365B"/>
                </a:solidFill>
                <a:latin typeface="Poppins" panose="00000500000000000000" pitchFamily="2" charset="0"/>
              </a:defRPr>
            </a:lvl1pPr>
          </a:lstStyle>
          <a:p>
            <a:r>
              <a:rPr lang="it-IT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Moto</a:t>
            </a:r>
            <a:endParaRPr lang="it-IT" dirty="0"/>
          </a:p>
        </p:txBody>
      </p:sp>
      <p:pic>
        <p:nvPicPr>
          <p:cNvPr id="33" name="Picture 2" descr="Risultato immagini per renault logo">
            <a:extLst>
              <a:ext uri="{FF2B5EF4-FFF2-40B4-BE49-F238E27FC236}">
                <a16:creationId xmlns:a16="http://schemas.microsoft.com/office/drawing/2014/main" id="{E8060483-DFF3-4C34-877A-D9B920927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568" y="4878940"/>
            <a:ext cx="1057761" cy="3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98494078-F70A-43D8-AB2A-8A50E7AB4701}"/>
              </a:ext>
            </a:extLst>
          </p:cNvPr>
          <p:cNvCxnSpPr>
            <a:cxnSpLocks/>
          </p:cNvCxnSpPr>
          <p:nvPr/>
        </p:nvCxnSpPr>
        <p:spPr>
          <a:xfrm flipV="1">
            <a:off x="5458408" y="828560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Risultato immagini per vespa logo">
            <a:extLst>
              <a:ext uri="{FF2B5EF4-FFF2-40B4-BE49-F238E27FC236}">
                <a16:creationId xmlns:a16="http://schemas.microsoft.com/office/drawing/2014/main" id="{80CB34E9-A277-479A-9FED-3ACF6192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65" y="1674850"/>
            <a:ext cx="692556" cy="2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Risultato immagini per aprilia logo">
            <a:extLst>
              <a:ext uri="{FF2B5EF4-FFF2-40B4-BE49-F238E27FC236}">
                <a16:creationId xmlns:a16="http://schemas.microsoft.com/office/drawing/2014/main" id="{49A91746-AE45-49E4-9B7F-159797C8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24" y="2102539"/>
            <a:ext cx="594037" cy="3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A0F1187-E6FE-40A3-98CF-056D58D4085C}"/>
              </a:ext>
            </a:extLst>
          </p:cNvPr>
          <p:cNvSpPr txBox="1"/>
          <p:nvPr/>
        </p:nvSpPr>
        <p:spPr>
          <a:xfrm>
            <a:off x="7783279" y="1665854"/>
            <a:ext cx="152463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CE3ECB6-2821-4506-9832-2C183801C0FE}"/>
              </a:ext>
            </a:extLst>
          </p:cNvPr>
          <p:cNvSpPr txBox="1"/>
          <p:nvPr/>
        </p:nvSpPr>
        <p:spPr>
          <a:xfrm>
            <a:off x="7777338" y="2130719"/>
            <a:ext cx="152463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4A5CE3C-B5E1-4228-BC00-0653EBA34B12}"/>
              </a:ext>
            </a:extLst>
          </p:cNvPr>
          <p:cNvSpPr txBox="1"/>
          <p:nvPr/>
        </p:nvSpPr>
        <p:spPr>
          <a:xfrm>
            <a:off x="2238285" y="5072782"/>
            <a:ext cx="1900025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riservati agli associati sia per l’acquisto che per il noleggio</a:t>
            </a:r>
          </a:p>
        </p:txBody>
      </p:sp>
      <p:pic>
        <p:nvPicPr>
          <p:cNvPr id="39" name="Picture 2" descr="Peugeot - Wikipedia">
            <a:extLst>
              <a:ext uri="{FF2B5EF4-FFF2-40B4-BE49-F238E27FC236}">
                <a16:creationId xmlns:a16="http://schemas.microsoft.com/office/drawing/2014/main" id="{8D97B79B-25BE-4C49-A95B-4C833E7D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6" y="5033175"/>
            <a:ext cx="661631" cy="7289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1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CBEE993-3136-44F7-A187-CF7AEF0272F2}"/>
              </a:ext>
            </a:extLst>
          </p:cNvPr>
          <p:cNvSpPr txBox="1"/>
          <p:nvPr/>
        </p:nvSpPr>
        <p:spPr>
          <a:xfrm>
            <a:off x="900292" y="1177293"/>
            <a:ext cx="1489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Noleggio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ADDC408-4CE3-4B9E-90BA-391713E8420C}"/>
              </a:ext>
            </a:extLst>
          </p:cNvPr>
          <p:cNvSpPr txBox="1"/>
          <p:nvPr/>
        </p:nvSpPr>
        <p:spPr>
          <a:xfrm>
            <a:off x="1741622" y="1900996"/>
            <a:ext cx="181552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15%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70727AF-B705-4A26-8B26-0B0DF9AA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69" y="1903564"/>
            <a:ext cx="734343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9D7DA0B-927B-4025-A2A9-8794C0BC37A4}"/>
              </a:ext>
            </a:extLst>
          </p:cNvPr>
          <p:cNvSpPr txBox="1"/>
          <p:nvPr/>
        </p:nvSpPr>
        <p:spPr>
          <a:xfrm>
            <a:off x="1727007" y="2398658"/>
            <a:ext cx="183004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39%</a:t>
            </a:r>
          </a:p>
        </p:txBody>
      </p:sp>
      <p:pic>
        <p:nvPicPr>
          <p:cNvPr id="36" name="Picture 4" descr="Logo Maggiore - Confcommercio Lecco">
            <a:extLst>
              <a:ext uri="{FF2B5EF4-FFF2-40B4-BE49-F238E27FC236}">
                <a16:creationId xmlns:a16="http://schemas.microsoft.com/office/drawing/2014/main" id="{2110D87E-8111-48BC-B133-52F3C649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7" y="2396077"/>
            <a:ext cx="923329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E3C2559-B3D3-4B1E-B73A-6AD7175CB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1" b="24728"/>
          <a:stretch/>
        </p:blipFill>
        <p:spPr bwMode="auto">
          <a:xfrm>
            <a:off x="799578" y="2892899"/>
            <a:ext cx="750525" cy="36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5CF2DDE-4807-462C-AF0B-ACA1FCC67417}"/>
              </a:ext>
            </a:extLst>
          </p:cNvPr>
          <p:cNvSpPr txBox="1"/>
          <p:nvPr/>
        </p:nvSpPr>
        <p:spPr>
          <a:xfrm>
            <a:off x="1727007" y="2937755"/>
            <a:ext cx="165798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pic>
        <p:nvPicPr>
          <p:cNvPr id="2052" name="Picture 4" descr="Home - KS Rent">
            <a:extLst>
              <a:ext uri="{FF2B5EF4-FFF2-40B4-BE49-F238E27FC236}">
                <a16:creationId xmlns:a16="http://schemas.microsoft.com/office/drawing/2014/main" id="{C6286644-215E-4BB7-A73F-062DC7C9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1" y="3623879"/>
            <a:ext cx="1025161" cy="3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B3C0DB3-CAE4-4013-B1AC-2056CDACE930}"/>
              </a:ext>
            </a:extLst>
          </p:cNvPr>
          <p:cNvSpPr txBox="1"/>
          <p:nvPr/>
        </p:nvSpPr>
        <p:spPr>
          <a:xfrm>
            <a:off x="1727007" y="3548232"/>
            <a:ext cx="334528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Formula zero anticipo, preventivi personalizzati e il prezzo migliore del momento</a:t>
            </a:r>
            <a:r>
              <a:rPr lang="it-IT" sz="1051" dirty="0">
                <a:latin typeface="Poppins" panose="00000500000000000000"/>
              </a:rPr>
              <a:t> </a:t>
            </a:r>
          </a:p>
        </p:txBody>
      </p:sp>
      <p:pic>
        <p:nvPicPr>
          <p:cNvPr id="2054" name="Picture 6" descr="Primo Piano">
            <a:extLst>
              <a:ext uri="{FF2B5EF4-FFF2-40B4-BE49-F238E27FC236}">
                <a16:creationId xmlns:a16="http://schemas.microsoft.com/office/drawing/2014/main" id="{30AE5680-DE33-41BD-A91F-C1C2E000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4" y="4299300"/>
            <a:ext cx="1116000" cy="2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2DEF6EE-C6E0-4B9E-8677-B911D13BDEC7}"/>
              </a:ext>
            </a:extLst>
          </p:cNvPr>
          <p:cNvSpPr txBox="1"/>
          <p:nvPr/>
        </p:nvSpPr>
        <p:spPr>
          <a:xfrm>
            <a:off x="1798275" y="4184925"/>
            <a:ext cx="3139324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15% di sconto e ulteriore 5% di sconto in caso di prepagamento del noleggio</a:t>
            </a:r>
            <a:r>
              <a:rPr lang="it-IT" sz="1051" dirty="0">
                <a:latin typeface="Poppins" panose="00000500000000000000"/>
              </a:rPr>
              <a:t> 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7BF0365-B20E-497A-A365-9CA5DDACC644}"/>
              </a:ext>
            </a:extLst>
          </p:cNvPr>
          <p:cNvSpPr txBox="1"/>
          <p:nvPr/>
        </p:nvSpPr>
        <p:spPr>
          <a:xfrm>
            <a:off x="6366088" y="960581"/>
            <a:ext cx="2598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Carte Carburante</a:t>
            </a:r>
          </a:p>
        </p:txBody>
      </p:sp>
      <p:pic>
        <p:nvPicPr>
          <p:cNvPr id="2058" name="Picture 10" descr="Multicard ENI | CNA ServiziPIU">
            <a:extLst>
              <a:ext uri="{FF2B5EF4-FFF2-40B4-BE49-F238E27FC236}">
                <a16:creationId xmlns:a16="http://schemas.microsoft.com/office/drawing/2014/main" id="{21AE380C-0383-45BA-8FD6-40AAE8C62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7" t="14861" r="12874" b="11212"/>
          <a:stretch/>
        </p:blipFill>
        <p:spPr bwMode="auto">
          <a:xfrm>
            <a:off x="6064551" y="2444556"/>
            <a:ext cx="893239" cy="66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159F319-48D7-461D-B7FB-74E24213FD18}"/>
              </a:ext>
            </a:extLst>
          </p:cNvPr>
          <p:cNvSpPr txBox="1"/>
          <p:nvPr/>
        </p:nvSpPr>
        <p:spPr>
          <a:xfrm>
            <a:off x="7105503" y="2713588"/>
            <a:ext cx="272386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2060" name="Picture 12" descr="Carta IP Plus | CNA ServiziPIU">
            <a:extLst>
              <a:ext uri="{FF2B5EF4-FFF2-40B4-BE49-F238E27FC236}">
                <a16:creationId xmlns:a16="http://schemas.microsoft.com/office/drawing/2014/main" id="{07B46AE6-7447-43C6-84B6-F4738A82C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24001"/>
          <a:stretch/>
        </p:blipFill>
        <p:spPr bwMode="auto">
          <a:xfrm>
            <a:off x="6125277" y="3300453"/>
            <a:ext cx="803324" cy="7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0DA9F70-2594-4236-B2B9-AB331461352E}"/>
              </a:ext>
            </a:extLst>
          </p:cNvPr>
          <p:cNvSpPr txBox="1"/>
          <p:nvPr/>
        </p:nvSpPr>
        <p:spPr>
          <a:xfrm>
            <a:off x="7105505" y="3509475"/>
            <a:ext cx="3044023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 in relazione alla tipologia di carta scelta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2062" name="Picture 14" descr="Scopri i buoni sconto per ip buono carburante | Spiiky">
            <a:extLst>
              <a:ext uri="{FF2B5EF4-FFF2-40B4-BE49-F238E27FC236}">
                <a16:creationId xmlns:a16="http://schemas.microsoft.com/office/drawing/2014/main" id="{264865F8-0D39-45D4-9684-DE80A1A8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46" y="4307035"/>
            <a:ext cx="721279" cy="4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D8368A9-AB10-41C8-8C3C-6D04EEC8E27C}"/>
              </a:ext>
            </a:extLst>
          </p:cNvPr>
          <p:cNvSpPr txBox="1"/>
          <p:nvPr/>
        </p:nvSpPr>
        <p:spPr>
          <a:xfrm>
            <a:off x="7105505" y="4193423"/>
            <a:ext cx="272386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Il buono carburante con un processo di richiesta semplificato.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F2A6B3-8FC5-4E90-8844-2BA65058F0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1846" y="1672378"/>
            <a:ext cx="657373" cy="657373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61C6333-6CE1-493F-9997-EEF255ABF2F5}"/>
              </a:ext>
            </a:extLst>
          </p:cNvPr>
          <p:cNvSpPr txBox="1"/>
          <p:nvPr/>
        </p:nvSpPr>
        <p:spPr>
          <a:xfrm>
            <a:off x="7105503" y="1833980"/>
            <a:ext cx="2135356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dedicati, e servizio di consulenza gratuito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456B4C9-94A8-4152-91E2-DCC2B42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11</a:t>
            </a:fld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0F9B181B-78F3-47E3-963F-8F1EAD119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727" y="858245"/>
            <a:ext cx="2234412" cy="604781"/>
          </a:xfrm>
        </p:spPr>
        <p:txBody>
          <a:bodyPr/>
          <a:lstStyle/>
          <a:p>
            <a:pPr algn="ctr"/>
            <a:r>
              <a:rPr lang="it-IT" dirty="0"/>
              <a:t>Mobilità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98DD024E-941C-459E-829C-55FBA4989960}"/>
              </a:ext>
            </a:extLst>
          </p:cNvPr>
          <p:cNvCxnSpPr>
            <a:cxnSpLocks/>
          </p:cNvCxnSpPr>
          <p:nvPr/>
        </p:nvCxnSpPr>
        <p:spPr>
          <a:xfrm flipV="1">
            <a:off x="5458408" y="828560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06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EA59299-EDB0-44D3-8185-E8EF651518F8}"/>
              </a:ext>
            </a:extLst>
          </p:cNvPr>
          <p:cNvSpPr txBox="1"/>
          <p:nvPr/>
        </p:nvSpPr>
        <p:spPr>
          <a:xfrm>
            <a:off x="2378437" y="340032"/>
            <a:ext cx="9813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Elettronica, informatica, servizi, telefonia e internet</a:t>
            </a:r>
          </a:p>
        </p:txBody>
      </p:sp>
      <p:pic>
        <p:nvPicPr>
          <p:cNvPr id="4102" name="Picture 6" descr="APPLE LOGO | Storia, valore, PNG">
            <a:extLst>
              <a:ext uri="{FF2B5EF4-FFF2-40B4-BE49-F238E27FC236}">
                <a16:creationId xmlns:a16="http://schemas.microsoft.com/office/drawing/2014/main" id="{8E52C511-65DA-46BE-8001-978FC1491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r="25449"/>
          <a:stretch/>
        </p:blipFill>
        <p:spPr bwMode="auto">
          <a:xfrm>
            <a:off x="8052644" y="2390214"/>
            <a:ext cx="435937" cy="4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Lenovo: nuovo logo e nuova strategia di brand - Notebook Italia">
            <a:extLst>
              <a:ext uri="{FF2B5EF4-FFF2-40B4-BE49-F238E27FC236}">
                <a16:creationId xmlns:a16="http://schemas.microsoft.com/office/drawing/2014/main" id="{DB100AFE-7548-4072-A3AA-CD145229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48" y="3388473"/>
            <a:ext cx="1181528" cy="39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7895F078-256B-4078-BAC5-60FD827C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326" y="1653047"/>
            <a:ext cx="1170319" cy="3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6F36E37-F119-4938-94A9-63A4722ECB0A}"/>
              </a:ext>
            </a:extLst>
          </p:cNvPr>
          <p:cNvSpPr txBox="1"/>
          <p:nvPr/>
        </p:nvSpPr>
        <p:spPr>
          <a:xfrm>
            <a:off x="9472046" y="1687325"/>
            <a:ext cx="219361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dedicati agli associati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9D0CCC7-40FF-4E1C-ABE0-E2433E2C4CD6}"/>
              </a:ext>
            </a:extLst>
          </p:cNvPr>
          <p:cNvSpPr txBox="1"/>
          <p:nvPr/>
        </p:nvSpPr>
        <p:spPr>
          <a:xfrm>
            <a:off x="9424172" y="2514666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6%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18F9CE7-DF83-4749-AE47-5A48562B7EBD}"/>
              </a:ext>
            </a:extLst>
          </p:cNvPr>
          <p:cNvSpPr txBox="1"/>
          <p:nvPr/>
        </p:nvSpPr>
        <p:spPr>
          <a:xfrm>
            <a:off x="9332969" y="3458436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50%</a:t>
            </a:r>
            <a:endParaRPr lang="it-IT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B281C10-150A-43B0-94E3-33832A6D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12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039516-6330-49FB-8696-A30B4653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-151" dirty="0"/>
              <a:t>Tecnologia</a:t>
            </a:r>
          </a:p>
        </p:txBody>
      </p:sp>
      <p:pic>
        <p:nvPicPr>
          <p:cNvPr id="44" name="Picture 10" descr="ELECTROLUX LOGO | Storia, valore, PNG">
            <a:extLst>
              <a:ext uri="{FF2B5EF4-FFF2-40B4-BE49-F238E27FC236}">
                <a16:creationId xmlns:a16="http://schemas.microsoft.com/office/drawing/2014/main" id="{FBB59F6D-82D3-44AA-9469-4C60B6A1E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28096"/>
          <a:stretch/>
        </p:blipFill>
        <p:spPr bwMode="auto">
          <a:xfrm>
            <a:off x="7571181" y="4326424"/>
            <a:ext cx="1204596" cy="3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F7C4E32-E51B-4A60-9C36-79C99F51BAA6}"/>
              </a:ext>
            </a:extLst>
          </p:cNvPr>
          <p:cNvSpPr txBox="1"/>
          <p:nvPr/>
        </p:nvSpPr>
        <p:spPr>
          <a:xfrm>
            <a:off x="9332968" y="4370015"/>
            <a:ext cx="233564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25% su tutti i prodotti</a:t>
            </a:r>
            <a:endParaRPr lang="it-IT" sz="1051" dirty="0">
              <a:latin typeface="Poppins" panose="00000500000000000000"/>
            </a:endParaRP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A5D68246-EC3C-4D70-88F3-428E5CF7DB15}"/>
              </a:ext>
            </a:extLst>
          </p:cNvPr>
          <p:cNvCxnSpPr>
            <a:cxnSpLocks/>
          </p:cNvCxnSpPr>
          <p:nvPr/>
        </p:nvCxnSpPr>
        <p:spPr>
          <a:xfrm flipV="1">
            <a:off x="6867523" y="1351635"/>
            <a:ext cx="0" cy="4295564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Risultato immagini per infocert">
            <a:extLst>
              <a:ext uri="{FF2B5EF4-FFF2-40B4-BE49-F238E27FC236}">
                <a16:creationId xmlns:a16="http://schemas.microsoft.com/office/drawing/2014/main" id="{EA5D2D7C-F598-4248-8232-C3D254A58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 bwMode="auto">
          <a:xfrm>
            <a:off x="7220286" y="4985914"/>
            <a:ext cx="789175" cy="28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isultato immagini per sixtema tinexta">
            <a:extLst>
              <a:ext uri="{FF2B5EF4-FFF2-40B4-BE49-F238E27FC236}">
                <a16:creationId xmlns:a16="http://schemas.microsoft.com/office/drawing/2014/main" id="{91EF9423-82E6-4BCA-8566-A2709DC0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81" y="5165885"/>
            <a:ext cx="868601" cy="4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B DIG.IT">
            <a:extLst>
              <a:ext uri="{FF2B5EF4-FFF2-40B4-BE49-F238E27FC236}">
                <a16:creationId xmlns:a16="http://schemas.microsoft.com/office/drawing/2014/main" id="{AFF97C2B-7D8D-4F05-98F3-A25037C7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75" y="4960471"/>
            <a:ext cx="493768" cy="20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ome ottenere una PEC gratuita e come funziona | Trend Online">
            <a:extLst>
              <a:ext uri="{FF2B5EF4-FFF2-40B4-BE49-F238E27FC236}">
                <a16:creationId xmlns:a16="http://schemas.microsoft.com/office/drawing/2014/main" id="{959557EC-F030-47CE-9EBB-896D8F8E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797" y="5309135"/>
            <a:ext cx="274113" cy="24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isultato immagini per spid">
            <a:extLst>
              <a:ext uri="{FF2B5EF4-FFF2-40B4-BE49-F238E27FC236}">
                <a16:creationId xmlns:a16="http://schemas.microsoft.com/office/drawing/2014/main" id="{6C4175A6-F914-437A-B766-F3F2B0752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531" y="5165886"/>
            <a:ext cx="493768" cy="2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05306734-F2D2-4AB8-BC11-1686D1E1E1AE}"/>
              </a:ext>
            </a:extLst>
          </p:cNvPr>
          <p:cNvSpPr txBox="1"/>
          <p:nvPr/>
        </p:nvSpPr>
        <p:spPr>
          <a:xfrm>
            <a:off x="9330875" y="5054855"/>
            <a:ext cx="2530436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Sconti, privilegi e procedure dedicate agli associati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3011B8C0-F39D-4CD6-8A78-8114A980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31" y="1743452"/>
            <a:ext cx="1211771" cy="4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Logo tales - Huawei - Brandforum.it">
            <a:extLst>
              <a:ext uri="{FF2B5EF4-FFF2-40B4-BE49-F238E27FC236}">
                <a16:creationId xmlns:a16="http://schemas.microsoft.com/office/drawing/2014/main" id="{BDD23C32-57B8-41EA-9434-CD31A3DF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32" y="3483480"/>
            <a:ext cx="493768" cy="4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>
            <a:extLst>
              <a:ext uri="{FF2B5EF4-FFF2-40B4-BE49-F238E27FC236}">
                <a16:creationId xmlns:a16="http://schemas.microsoft.com/office/drawing/2014/main" id="{E876E1CE-E383-4B4F-9343-880A5C25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31" y="2633359"/>
            <a:ext cx="1068044" cy="4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A8E523B-6813-4D50-B66B-80AEAE8223A2}"/>
              </a:ext>
            </a:extLst>
          </p:cNvPr>
          <p:cNvSpPr txBox="1"/>
          <p:nvPr/>
        </p:nvSpPr>
        <p:spPr>
          <a:xfrm>
            <a:off x="3689855" y="1814282"/>
            <a:ext cx="274251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Fino al 50% di sconto su tutti i prodotti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7B05286-6040-4789-8F83-6DE9C3D1CADD}"/>
              </a:ext>
            </a:extLst>
          </p:cNvPr>
          <p:cNvSpPr txBox="1"/>
          <p:nvPr/>
        </p:nvSpPr>
        <p:spPr>
          <a:xfrm>
            <a:off x="3689857" y="3603407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47%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0557239-187C-4C02-81AA-66D3D923989F}"/>
              </a:ext>
            </a:extLst>
          </p:cNvPr>
          <p:cNvSpPr txBox="1"/>
          <p:nvPr/>
        </p:nvSpPr>
        <p:spPr>
          <a:xfrm>
            <a:off x="3689857" y="2720473"/>
            <a:ext cx="257330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offerte dedicate a prezzi scontati</a:t>
            </a:r>
          </a:p>
        </p:txBody>
      </p:sp>
      <p:pic>
        <p:nvPicPr>
          <p:cNvPr id="43" name="Picture 12">
            <a:extLst>
              <a:ext uri="{FF2B5EF4-FFF2-40B4-BE49-F238E27FC236}">
                <a16:creationId xmlns:a16="http://schemas.microsoft.com/office/drawing/2014/main" id="{7D0EB5FB-4C66-4A97-AB0D-CD4CE267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82" y="4525332"/>
            <a:ext cx="1083471" cy="2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FFD09A0-D516-4009-9276-56A29D9DC3FE}"/>
              </a:ext>
            </a:extLst>
          </p:cNvPr>
          <p:cNvSpPr txBox="1"/>
          <p:nvPr/>
        </p:nvSpPr>
        <p:spPr>
          <a:xfrm>
            <a:off x="3689857" y="4544388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20%</a:t>
            </a:r>
            <a:endParaRPr lang="it-IT" sz="1051" dirty="0">
              <a:latin typeface="Poppins" panose="00000500000000000000"/>
            </a:endParaRPr>
          </a:p>
        </p:txBody>
      </p:sp>
      <p:pic>
        <p:nvPicPr>
          <p:cNvPr id="49" name="Picture 2" descr="Risultato immagini per eolo">
            <a:extLst>
              <a:ext uri="{FF2B5EF4-FFF2-40B4-BE49-F238E27FC236}">
                <a16:creationId xmlns:a16="http://schemas.microsoft.com/office/drawing/2014/main" id="{1DD4FFB0-AEDC-4293-8AC9-EB50D2E9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33" y="5154755"/>
            <a:ext cx="994587" cy="5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E254200-682C-4BE1-A7F1-22B130463781}"/>
              </a:ext>
            </a:extLst>
          </p:cNvPr>
          <p:cNvSpPr txBox="1"/>
          <p:nvPr/>
        </p:nvSpPr>
        <p:spPr>
          <a:xfrm>
            <a:off x="3689856" y="5388978"/>
            <a:ext cx="202752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del 10% sui servizi</a:t>
            </a:r>
            <a:endParaRPr lang="it-IT" sz="1051" dirty="0">
              <a:latin typeface="Poppi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3968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159F319-48D7-461D-B7FB-74E24213FD18}"/>
              </a:ext>
            </a:extLst>
          </p:cNvPr>
          <p:cNvSpPr txBox="1"/>
          <p:nvPr/>
        </p:nvSpPr>
        <p:spPr>
          <a:xfrm>
            <a:off x="2797250" y="3110943"/>
            <a:ext cx="2188869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4D4D4D"/>
                </a:solidFill>
                <a:highlight>
                  <a:srgbClr val="FFFFFF"/>
                </a:highlight>
                <a:latin typeface="Poppins" panose="00000500000000000000"/>
              </a:defRPr>
            </a:lvl1pPr>
          </a:lstStyle>
          <a:p>
            <a:r>
              <a:rPr lang="it-IT" sz="1051" dirty="0">
                <a:solidFill>
                  <a:schemeClr val="tx1"/>
                </a:solidFill>
              </a:rPr>
              <a:t>Sconto del 10% sul prezzo del soggiorno 	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D8368A9-AB10-41C8-8C3C-6D04EEC8E27C}"/>
              </a:ext>
            </a:extLst>
          </p:cNvPr>
          <p:cNvSpPr txBox="1"/>
          <p:nvPr/>
        </p:nvSpPr>
        <p:spPr>
          <a:xfrm>
            <a:off x="2797248" y="2172407"/>
            <a:ext cx="2407021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dedicati agli associati sulle migliaia di agenzie in Italia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EA59299-EDB0-44D3-8185-E8EF651518F8}"/>
              </a:ext>
            </a:extLst>
          </p:cNvPr>
          <p:cNvSpPr txBox="1"/>
          <p:nvPr/>
        </p:nvSpPr>
        <p:spPr>
          <a:xfrm>
            <a:off x="2" y="401972"/>
            <a:ext cx="963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Villaggi Turistici, Hotel, Trasporti, Agenzie</a:t>
            </a:r>
          </a:p>
        </p:txBody>
      </p:sp>
      <p:pic>
        <p:nvPicPr>
          <p:cNvPr id="3074" name="Picture 2" descr="Bluserena garantisce la sicurezza nei suoi villaggi con Safe Guard | Bureau  Veritas Italia">
            <a:extLst>
              <a:ext uri="{FF2B5EF4-FFF2-40B4-BE49-F238E27FC236}">
                <a16:creationId xmlns:a16="http://schemas.microsoft.com/office/drawing/2014/main" id="{F42CD074-78BE-4A9D-9356-5955CA762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26838" r="12580" b="33373"/>
          <a:stretch/>
        </p:blipFill>
        <p:spPr bwMode="auto">
          <a:xfrm>
            <a:off x="1100716" y="3054878"/>
            <a:ext cx="1375649" cy="51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berghi a Bibione per Cure Termali - Laguna Park Hotel">
            <a:extLst>
              <a:ext uri="{FF2B5EF4-FFF2-40B4-BE49-F238E27FC236}">
                <a16:creationId xmlns:a16="http://schemas.microsoft.com/office/drawing/2014/main" id="{48085881-B585-4882-964F-634FDB004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4" r="27452"/>
          <a:stretch/>
        </p:blipFill>
        <p:spPr bwMode="auto">
          <a:xfrm>
            <a:off x="1410952" y="4883524"/>
            <a:ext cx="642864" cy="5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5F7A4E1-63DE-48AE-9BD6-6972AA9DA083}"/>
              </a:ext>
            </a:extLst>
          </p:cNvPr>
          <p:cNvSpPr txBox="1"/>
          <p:nvPr/>
        </p:nvSpPr>
        <p:spPr>
          <a:xfrm>
            <a:off x="2797250" y="5053236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fino al 20%</a:t>
            </a:r>
          </a:p>
        </p:txBody>
      </p:sp>
      <p:pic>
        <p:nvPicPr>
          <p:cNvPr id="3082" name="Picture 10" descr="Image Gallery | Expedia Brand Newsroom">
            <a:extLst>
              <a:ext uri="{FF2B5EF4-FFF2-40B4-BE49-F238E27FC236}">
                <a16:creationId xmlns:a16="http://schemas.microsoft.com/office/drawing/2014/main" id="{BF027D50-7FEE-47EA-8E68-7D21772E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10" y="3915583"/>
            <a:ext cx="1445151" cy="57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genzia Viaggi ROBE DI VIAGGIO - Cuneo">
            <a:extLst>
              <a:ext uri="{FF2B5EF4-FFF2-40B4-BE49-F238E27FC236}">
                <a16:creationId xmlns:a16="http://schemas.microsoft.com/office/drawing/2014/main" id="{BB954FD3-93ED-47F0-B850-BE179B2A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47" y="4450236"/>
            <a:ext cx="716924" cy="4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rimaldi Lines | Prenotazione Biglietti Economici Traghetti">
            <a:extLst>
              <a:ext uri="{FF2B5EF4-FFF2-40B4-BE49-F238E27FC236}">
                <a16:creationId xmlns:a16="http://schemas.microsoft.com/office/drawing/2014/main" id="{09844ABA-5145-4986-9D9E-0545A31A3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66" y="2439676"/>
            <a:ext cx="1566287" cy="6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C35BFA7B-2EC0-4382-96C2-D9C1A1FA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03" y="3390885"/>
            <a:ext cx="999613" cy="8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13761A2-366F-48FC-896A-870CFC303481}"/>
              </a:ext>
            </a:extLst>
          </p:cNvPr>
          <p:cNvSpPr txBox="1"/>
          <p:nvPr/>
        </p:nvSpPr>
        <p:spPr>
          <a:xfrm>
            <a:off x="2797250" y="4109476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Sconto del 10%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C19D406-7956-4D36-B32D-D13F2FCC311A}"/>
              </a:ext>
            </a:extLst>
          </p:cNvPr>
          <p:cNvSpPr txBox="1"/>
          <p:nvPr/>
        </p:nvSpPr>
        <p:spPr>
          <a:xfrm>
            <a:off x="8078419" y="4533025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Sconti dedicati agli associati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B56DC45-6083-433F-909F-42859993AE28}"/>
              </a:ext>
            </a:extLst>
          </p:cNvPr>
          <p:cNvSpPr txBox="1"/>
          <p:nvPr/>
        </p:nvSpPr>
        <p:spPr>
          <a:xfrm>
            <a:off x="8078419" y="2726128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Sconto del 10%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49900D-97E0-4F02-A12D-85CD3219D655}"/>
              </a:ext>
            </a:extLst>
          </p:cNvPr>
          <p:cNvSpPr txBox="1"/>
          <p:nvPr/>
        </p:nvSpPr>
        <p:spPr>
          <a:xfrm>
            <a:off x="8078419" y="3661071"/>
            <a:ext cx="240702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latin typeface="Poppins" panose="00000500000000000000"/>
              </a:rPr>
              <a:t>Sconto fino al 20%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6BE0992-DAE6-42B7-A1A9-41283FE7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13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A79D30-E944-4E4E-9C4F-61F337B7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Turismo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C98F449-5734-4527-9487-51626D1D4182}"/>
              </a:ext>
            </a:extLst>
          </p:cNvPr>
          <p:cNvGrpSpPr/>
          <p:nvPr/>
        </p:nvGrpSpPr>
        <p:grpSpPr>
          <a:xfrm>
            <a:off x="935636" y="1916492"/>
            <a:ext cx="1600653" cy="740485"/>
            <a:chOff x="248315" y="3188188"/>
            <a:chExt cx="2206019" cy="1081930"/>
          </a:xfrm>
        </p:grpSpPr>
        <p:pic>
          <p:nvPicPr>
            <p:cNvPr id="3076" name="Picture 4" descr="Eden Viaggi Tour Operator | Vacanze, villaggi e offerte all inclusive">
              <a:extLst>
                <a:ext uri="{FF2B5EF4-FFF2-40B4-BE49-F238E27FC236}">
                  <a16:creationId xmlns:a16="http://schemas.microsoft.com/office/drawing/2014/main" id="{A36DA0B8-EB9C-4639-8A8F-BE02DEB4B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59" y="3922739"/>
              <a:ext cx="316668" cy="316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Risultato immagini per alpitour">
              <a:extLst>
                <a:ext uri="{FF2B5EF4-FFF2-40B4-BE49-F238E27FC236}">
                  <a16:creationId xmlns:a16="http://schemas.microsoft.com/office/drawing/2014/main" id="{BCA8CAB9-0B0C-48F0-B9D6-5F9F414E0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15" y="3188188"/>
              <a:ext cx="2206019" cy="795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Risultato immagini per alpitour">
              <a:extLst>
                <a:ext uri="{FF2B5EF4-FFF2-40B4-BE49-F238E27FC236}">
                  <a16:creationId xmlns:a16="http://schemas.microsoft.com/office/drawing/2014/main" id="{F8D33DA6-1880-43C9-8CF8-1C00E09C8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79" y="3885694"/>
              <a:ext cx="527866" cy="384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A1E6F362-73B1-4F99-BC62-82BEEFD4E2D4}"/>
              </a:ext>
            </a:extLst>
          </p:cNvPr>
          <p:cNvCxnSpPr>
            <a:cxnSpLocks/>
          </p:cNvCxnSpPr>
          <p:nvPr/>
        </p:nvCxnSpPr>
        <p:spPr>
          <a:xfrm flipV="1">
            <a:off x="5500571" y="1193547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583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0DA9F70-2594-4236-B2B9-AB331461352E}"/>
              </a:ext>
            </a:extLst>
          </p:cNvPr>
          <p:cNvSpPr txBox="1"/>
          <p:nvPr/>
        </p:nvSpPr>
        <p:spPr>
          <a:xfrm>
            <a:off x="3596584" y="4501011"/>
            <a:ext cx="234712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Condizioni di vantaggio e riduzioni fino al 40%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D8368A9-AB10-41C8-8C3C-6D04EEC8E27C}"/>
              </a:ext>
            </a:extLst>
          </p:cNvPr>
          <p:cNvSpPr txBox="1"/>
          <p:nvPr/>
        </p:nvSpPr>
        <p:spPr>
          <a:xfrm>
            <a:off x="8961654" y="4364656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30%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EA59299-EDB0-44D3-8185-E8EF651518F8}"/>
              </a:ext>
            </a:extLst>
          </p:cNvPr>
          <p:cNvSpPr txBox="1"/>
          <p:nvPr/>
        </p:nvSpPr>
        <p:spPr>
          <a:xfrm>
            <a:off x="1911928" y="339463"/>
            <a:ext cx="1028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Servizi e prodotti per le persone</a:t>
            </a:r>
          </a:p>
        </p:txBody>
      </p:sp>
      <p:pic>
        <p:nvPicPr>
          <p:cNvPr id="6" name="Picture 4" descr="SIAE Logo Vector (.EPS) Free Download">
            <a:extLst>
              <a:ext uri="{FF2B5EF4-FFF2-40B4-BE49-F238E27FC236}">
                <a16:creationId xmlns:a16="http://schemas.microsoft.com/office/drawing/2014/main" id="{90165428-59E2-4FDA-AD4E-E90C2BCD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42" y="4393649"/>
            <a:ext cx="630225" cy="6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tprime | Leggi le recensioni dei servizi di fitprime.com">
            <a:extLst>
              <a:ext uri="{FF2B5EF4-FFF2-40B4-BE49-F238E27FC236}">
                <a16:creationId xmlns:a16="http://schemas.microsoft.com/office/drawing/2014/main" id="{150CA9AC-E4E2-4F1A-9605-B2360A31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82" y="4224076"/>
            <a:ext cx="544829" cy="5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7291C40-6B69-42F1-A67E-2C1FE70F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79" y="1892149"/>
            <a:ext cx="1187604" cy="3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F11FD77-1B53-4BD9-9086-11B8F637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941" y="2839099"/>
            <a:ext cx="735116" cy="5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Bofrost: spesa online surgelati a domicilio">
            <a:extLst>
              <a:ext uri="{FF2B5EF4-FFF2-40B4-BE49-F238E27FC236}">
                <a16:creationId xmlns:a16="http://schemas.microsoft.com/office/drawing/2014/main" id="{6E4C13B5-7AEC-4EFD-8AEC-1CC5DE1B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09" y="5215010"/>
            <a:ext cx="1963979" cy="6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A941E0A0-91FE-4952-8A2B-F2B6BAB4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89" y="4931784"/>
            <a:ext cx="838468" cy="3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DECE6BEA-143C-42C0-8DAB-6A2B8D43AC1F}"/>
              </a:ext>
            </a:extLst>
          </p:cNvPr>
          <p:cNvSpPr txBox="1"/>
          <p:nvPr/>
        </p:nvSpPr>
        <p:spPr>
          <a:xfrm>
            <a:off x="3633874" y="1860869"/>
            <a:ext cx="2581967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soluzioni personalizzabili a condizioni vantaggiose con sconti fino al 25%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9551AE23-C648-4966-B380-26A7CB0310C1}"/>
              </a:ext>
            </a:extLst>
          </p:cNvPr>
          <p:cNvSpPr txBox="1"/>
          <p:nvPr/>
        </p:nvSpPr>
        <p:spPr>
          <a:xfrm>
            <a:off x="3596584" y="5261965"/>
            <a:ext cx="2347125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20€ di sconto sulla prima spesa di 50€ e ulteriori sconti sulle successive spese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6A828D4B-E94F-428F-B18A-6BB1FB9EB9B0}"/>
              </a:ext>
            </a:extLst>
          </p:cNvPr>
          <p:cNvSpPr txBox="1"/>
          <p:nvPr/>
        </p:nvSpPr>
        <p:spPr>
          <a:xfrm>
            <a:off x="8917673" y="2839099"/>
            <a:ext cx="265569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10% per la tua spesa online, sugli ordini superiori a € 79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605181CF-76E4-4565-BDB6-676DC86A4132}"/>
              </a:ext>
            </a:extLst>
          </p:cNvPr>
          <p:cNvSpPr txBox="1"/>
          <p:nvPr/>
        </p:nvSpPr>
        <p:spPr>
          <a:xfrm>
            <a:off x="8961654" y="4978516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10%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3774EA-91AA-4B8C-8F13-05A37A95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14</a:t>
            </a:fld>
            <a:endParaRPr lang="it-IT"/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CA356C70-DA60-4939-A9B5-9D778F27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3" y="747704"/>
            <a:ext cx="2441275" cy="604781"/>
          </a:xfrm>
        </p:spPr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1CBF5C2-1457-4F30-9956-360A340B2084}"/>
              </a:ext>
            </a:extLst>
          </p:cNvPr>
          <p:cNvSpPr txBox="1"/>
          <p:nvPr/>
        </p:nvSpPr>
        <p:spPr>
          <a:xfrm>
            <a:off x="8923572" y="2303645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Riduzioni sul prezzo fino all’80%</a:t>
            </a:r>
          </a:p>
        </p:txBody>
      </p:sp>
      <p:pic>
        <p:nvPicPr>
          <p:cNvPr id="58" name="Picture 4" descr="MONDADORI GRANDI CLIENTI">
            <a:extLst>
              <a:ext uri="{FF2B5EF4-FFF2-40B4-BE49-F238E27FC236}">
                <a16:creationId xmlns:a16="http://schemas.microsoft.com/office/drawing/2014/main" id="{B76C70F3-597D-4E07-B69A-2AB549EB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23" y="2181559"/>
            <a:ext cx="1154779" cy="43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Risultato immagini per edenred logo">
            <a:extLst>
              <a:ext uri="{FF2B5EF4-FFF2-40B4-BE49-F238E27FC236}">
                <a16:creationId xmlns:a16="http://schemas.microsoft.com/office/drawing/2014/main" id="{3670CF15-AAA2-4880-9C1E-375179E8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84" y="3387155"/>
            <a:ext cx="1072995" cy="68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Blu">
            <a:extLst>
              <a:ext uri="{FF2B5EF4-FFF2-40B4-BE49-F238E27FC236}">
                <a16:creationId xmlns:a16="http://schemas.microsoft.com/office/drawing/2014/main" id="{5CB7899A-970A-4DB1-9ACA-4CA23F0A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88" y="3734237"/>
            <a:ext cx="902441" cy="32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Risultato immagini per cribis">
            <a:extLst>
              <a:ext uri="{FF2B5EF4-FFF2-40B4-BE49-F238E27FC236}">
                <a16:creationId xmlns:a16="http://schemas.microsoft.com/office/drawing/2014/main" id="{A8DAD47A-9CD3-4F4E-8DAD-D9E92E3A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65" y="1515274"/>
            <a:ext cx="1299455" cy="4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Risultato immagini per nexi">
            <a:extLst>
              <a:ext uri="{FF2B5EF4-FFF2-40B4-BE49-F238E27FC236}">
                <a16:creationId xmlns:a16="http://schemas.microsoft.com/office/drawing/2014/main" id="{CC9D4720-0819-4B54-9D86-7A50821B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41" y="2774245"/>
            <a:ext cx="757451" cy="2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11C8884-75CB-4FA8-9439-964B8DA6B083}"/>
              </a:ext>
            </a:extLst>
          </p:cNvPr>
          <p:cNvSpPr txBox="1"/>
          <p:nvPr/>
        </p:nvSpPr>
        <p:spPr>
          <a:xfrm>
            <a:off x="3633874" y="3387156"/>
            <a:ext cx="2581967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soluzioni personalizzabili su Ticket </a:t>
            </a:r>
            <a:r>
              <a:rPr lang="it-IT" sz="1051" dirty="0" err="1"/>
              <a:t>Restaurant</a:t>
            </a:r>
            <a:r>
              <a:rPr lang="it-IT" sz="1051" dirty="0"/>
              <a:t> e Ticket </a:t>
            </a:r>
            <a:r>
              <a:rPr lang="it-IT" sz="1051" dirty="0" err="1"/>
              <a:t>compliments</a:t>
            </a:r>
            <a:r>
              <a:rPr lang="it-IT" sz="1051" dirty="0"/>
              <a:t> con sconti a partire dal 4%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0BFB9FB-EF01-471E-B924-251151A3A95A}"/>
              </a:ext>
            </a:extLst>
          </p:cNvPr>
          <p:cNvSpPr txBox="1"/>
          <p:nvPr/>
        </p:nvSpPr>
        <p:spPr>
          <a:xfrm>
            <a:off x="3605546" y="2596345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Condizioni di vantaggio e agevolazioni per gli associati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A6CE6A5-9EFE-40BE-8258-A80F49646046}"/>
              </a:ext>
            </a:extLst>
          </p:cNvPr>
          <p:cNvSpPr txBox="1"/>
          <p:nvPr/>
        </p:nvSpPr>
        <p:spPr>
          <a:xfrm>
            <a:off x="8917674" y="1576139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Condizioni di vantaggio e agevolazioni per gli associati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F9E0602-36BE-4201-8492-02B2C6806779}"/>
              </a:ext>
            </a:extLst>
          </p:cNvPr>
          <p:cNvSpPr txBox="1"/>
          <p:nvPr/>
        </p:nvSpPr>
        <p:spPr>
          <a:xfrm>
            <a:off x="8954537" y="3693523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Condizioni di vantaggio per gli associati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64C94F63-76A2-41A5-8C18-084488E7C492}"/>
              </a:ext>
            </a:extLst>
          </p:cNvPr>
          <p:cNvCxnSpPr>
            <a:cxnSpLocks/>
          </p:cNvCxnSpPr>
          <p:nvPr/>
        </p:nvCxnSpPr>
        <p:spPr>
          <a:xfrm flipV="1">
            <a:off x="6658252" y="1145221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WÜRTH E FEDERMOBILI INSIEME PER IL MONTAGGIO E LA POSA IN OPERA ARREDI –  Federmobili">
            <a:extLst>
              <a:ext uri="{FF2B5EF4-FFF2-40B4-BE49-F238E27FC236}">
                <a16:creationId xmlns:a16="http://schemas.microsoft.com/office/drawing/2014/main" id="{B7854A86-63DB-4DB9-8139-FE894173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82" y="781712"/>
            <a:ext cx="604781" cy="6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33F470-E0AC-4788-96A5-DA7030A4F97B}"/>
              </a:ext>
            </a:extLst>
          </p:cNvPr>
          <p:cNvSpPr txBox="1"/>
          <p:nvPr/>
        </p:nvSpPr>
        <p:spPr>
          <a:xfrm>
            <a:off x="8917673" y="873372"/>
            <a:ext cx="258196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0" i="0" u="none" strike="noStrike" baseline="0">
                <a:solidFill>
                  <a:srgbClr val="000000"/>
                </a:solidFill>
                <a:latin typeface="Poppins" panose="00000500000000000000"/>
              </a:defRPr>
            </a:lvl1pPr>
          </a:lstStyle>
          <a:p>
            <a:r>
              <a:rPr lang="it-IT" sz="1051" dirty="0"/>
              <a:t>Il 7% di sconto a tutti gli associati e importanti premialità previste</a:t>
            </a:r>
          </a:p>
        </p:txBody>
      </p:sp>
      <p:pic>
        <p:nvPicPr>
          <p:cNvPr id="2050" name="Picture 2" descr="WeKard - La Card sconto di Roma - Elenco convenzionati WeKard: Kingparking">
            <a:extLst>
              <a:ext uri="{FF2B5EF4-FFF2-40B4-BE49-F238E27FC236}">
                <a16:creationId xmlns:a16="http://schemas.microsoft.com/office/drawing/2014/main" id="{C1AE5875-D2A6-4082-9C07-E396676E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93" y="5438022"/>
            <a:ext cx="954660" cy="6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A7BCDE2-981E-4A15-B699-7217A173A875}"/>
              </a:ext>
            </a:extLst>
          </p:cNvPr>
          <p:cNvSpPr txBox="1"/>
          <p:nvPr/>
        </p:nvSpPr>
        <p:spPr>
          <a:xfrm>
            <a:off x="8954537" y="5619477"/>
            <a:ext cx="234712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10%</a:t>
            </a:r>
          </a:p>
        </p:txBody>
      </p:sp>
    </p:spTree>
    <p:extLst>
      <p:ext uri="{BB962C8B-B14F-4D97-AF65-F5344CB8AC3E}">
        <p14:creationId xmlns:p14="http://schemas.microsoft.com/office/powerpoint/2010/main" val="398307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6">
            <a:extLst>
              <a:ext uri="{FF2B5EF4-FFF2-40B4-BE49-F238E27FC236}">
                <a16:creationId xmlns:a16="http://schemas.microsoft.com/office/drawing/2014/main" id="{9434AC1C-3979-4271-A589-FC11679E5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29" y="2769201"/>
            <a:ext cx="1099219" cy="22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ADB8D0A-ED93-4D84-88C5-8DE4F0F877B1}"/>
              </a:ext>
            </a:extLst>
          </p:cNvPr>
          <p:cNvSpPr txBox="1"/>
          <p:nvPr/>
        </p:nvSpPr>
        <p:spPr>
          <a:xfrm>
            <a:off x="2103650" y="425200"/>
            <a:ext cx="10089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u="sng" dirty="0">
                <a:solidFill>
                  <a:srgbClr val="1C365B"/>
                </a:solidFill>
                <a:latin typeface="Poppins" panose="00000500000000000000" pitchFamily="2" charset="0"/>
              </a:rPr>
              <a:t>Servizi e prodotti per le persone</a:t>
            </a:r>
          </a:p>
        </p:txBody>
      </p:sp>
      <p:pic>
        <p:nvPicPr>
          <p:cNvPr id="1046" name="Picture 22" descr="PIQUADRO">
            <a:extLst>
              <a:ext uri="{FF2B5EF4-FFF2-40B4-BE49-F238E27FC236}">
                <a16:creationId xmlns:a16="http://schemas.microsoft.com/office/drawing/2014/main" id="{E1C5BDDE-7B6D-4F36-8674-FDA2C48C5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7359" r="15787" b="31761"/>
          <a:stretch/>
        </p:blipFill>
        <p:spPr bwMode="auto">
          <a:xfrm>
            <a:off x="2570049" y="1176237"/>
            <a:ext cx="963265" cy="5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La storia del logo Adidas – CreareLogo.it – Logo Design Blog">
            <a:extLst>
              <a:ext uri="{FF2B5EF4-FFF2-40B4-BE49-F238E27FC236}">
                <a16:creationId xmlns:a16="http://schemas.microsoft.com/office/drawing/2014/main" id="{A34A3ACC-6CC2-45A7-9973-B1744297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209" y="2045871"/>
            <a:ext cx="664943" cy="5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hicco Logo Vector (.AI) Free Download">
            <a:extLst>
              <a:ext uri="{FF2B5EF4-FFF2-40B4-BE49-F238E27FC236}">
                <a16:creationId xmlns:a16="http://schemas.microsoft.com/office/drawing/2014/main" id="{BE4FA249-0763-4A98-A17B-68323FCF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73" y="2914753"/>
            <a:ext cx="783879" cy="4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lexandra Alberta Chiolo S.p.A. | LinkedIn">
            <a:extLst>
              <a:ext uri="{FF2B5EF4-FFF2-40B4-BE49-F238E27FC236}">
                <a16:creationId xmlns:a16="http://schemas.microsoft.com/office/drawing/2014/main" id="{3B0DC75F-0462-4EAB-8BA6-310A9F72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21" y="3346689"/>
            <a:ext cx="679836" cy="6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Farmacia OnLine Italiana EFARMA:Spedizione Gratis eFarma.com">
            <a:extLst>
              <a:ext uri="{FF2B5EF4-FFF2-40B4-BE49-F238E27FC236}">
                <a16:creationId xmlns:a16="http://schemas.microsoft.com/office/drawing/2014/main" id="{57E3265C-B03A-4CCC-93DB-CC8C7AAC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00" y="3639151"/>
            <a:ext cx="1136312" cy="61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ACC57278-3EDA-4040-B276-3E3A8B23CB8B}"/>
              </a:ext>
            </a:extLst>
          </p:cNvPr>
          <p:cNvSpPr txBox="1"/>
          <p:nvPr/>
        </p:nvSpPr>
        <p:spPr>
          <a:xfrm>
            <a:off x="9155527" y="2752274"/>
            <a:ext cx="217875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30%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34C60608-D883-4A3D-9A70-ABD54C9FA1BE}"/>
              </a:ext>
            </a:extLst>
          </p:cNvPr>
          <p:cNvSpPr txBox="1"/>
          <p:nvPr/>
        </p:nvSpPr>
        <p:spPr>
          <a:xfrm>
            <a:off x="9075520" y="1887968"/>
            <a:ext cx="217875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fino al 30%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89E7AF3-FA33-4C74-B370-61BEA703BA0C}"/>
              </a:ext>
            </a:extLst>
          </p:cNvPr>
          <p:cNvSpPr txBox="1"/>
          <p:nvPr/>
        </p:nvSpPr>
        <p:spPr>
          <a:xfrm>
            <a:off x="3876875" y="1334295"/>
            <a:ext cx="1216404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del 20%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CEA4229-5962-4FD1-8D49-9544780B8011}"/>
              </a:ext>
            </a:extLst>
          </p:cNvPr>
          <p:cNvSpPr txBox="1"/>
          <p:nvPr/>
        </p:nvSpPr>
        <p:spPr>
          <a:xfrm>
            <a:off x="3872119" y="2183642"/>
            <a:ext cx="222388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highlight>
                  <a:srgbClr val="FFFFFF"/>
                </a:highlight>
                <a:latin typeface="Poppins" panose="00000500000000000000"/>
              </a:rPr>
              <a:t>30% su prezzo pieno </a:t>
            </a:r>
          </a:p>
          <a:p>
            <a:r>
              <a:rPr lang="it-IT" sz="1051" dirty="0">
                <a:highlight>
                  <a:srgbClr val="FFFFFF"/>
                </a:highlight>
                <a:latin typeface="Poppins" panose="00000500000000000000"/>
              </a:rPr>
              <a:t>extra sconto 20% articoli outlet 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C24D7A-F8D0-4272-83F9-FB93C6D3304B}"/>
              </a:ext>
            </a:extLst>
          </p:cNvPr>
          <p:cNvSpPr txBox="1"/>
          <p:nvPr/>
        </p:nvSpPr>
        <p:spPr>
          <a:xfrm>
            <a:off x="3872118" y="3005974"/>
            <a:ext cx="184501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Fino al 20%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09381A1-6D0B-419F-BF58-A55DDB94AAAB}"/>
              </a:ext>
            </a:extLst>
          </p:cNvPr>
          <p:cNvSpPr txBox="1"/>
          <p:nvPr/>
        </p:nvSpPr>
        <p:spPr>
          <a:xfrm>
            <a:off x="9155525" y="4290537"/>
            <a:ext cx="291030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20€ sul primo acquisto ordine minimo 100€, Sconto 15% per i successivi acquisti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CA39889-0E8F-4A00-B776-AC6E96F62D41}"/>
              </a:ext>
            </a:extLst>
          </p:cNvPr>
          <p:cNvSpPr txBox="1"/>
          <p:nvPr/>
        </p:nvSpPr>
        <p:spPr>
          <a:xfrm>
            <a:off x="9209459" y="3512890"/>
            <a:ext cx="217875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Sconti del 20%</a:t>
            </a:r>
            <a:endParaRPr lang="it-IT" sz="1051" dirty="0">
              <a:latin typeface="Poppins" panose="0000050000000000000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9E02B4D-36B2-428A-AF5D-76B4E6008DEB}"/>
              </a:ext>
            </a:extLst>
          </p:cNvPr>
          <p:cNvSpPr txBox="1"/>
          <p:nvPr/>
        </p:nvSpPr>
        <p:spPr>
          <a:xfrm>
            <a:off x="3872120" y="3788757"/>
            <a:ext cx="222388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10% anche su prodotti scontati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3774EA-91AA-4B8C-8F13-05A37A95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15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A3145B-AB99-4DAC-88B3-D55C769B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7" y="801143"/>
            <a:ext cx="2441275" cy="604781"/>
          </a:xfrm>
        </p:spPr>
        <p:txBody>
          <a:bodyPr>
            <a:normAutofit/>
          </a:bodyPr>
          <a:lstStyle/>
          <a:p>
            <a:r>
              <a:rPr lang="it-IT" dirty="0"/>
              <a:t>Utilità</a:t>
            </a:r>
          </a:p>
        </p:txBody>
      </p:sp>
      <p:pic>
        <p:nvPicPr>
          <p:cNvPr id="1026" name="Picture 2" descr="Risultato immagini per vino .com">
            <a:extLst>
              <a:ext uri="{FF2B5EF4-FFF2-40B4-BE49-F238E27FC236}">
                <a16:creationId xmlns:a16="http://schemas.microsoft.com/office/drawing/2014/main" id="{D74327C9-3F8F-4E23-B4E1-937475A33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5" b="31537"/>
          <a:stretch/>
        </p:blipFill>
        <p:spPr bwMode="auto">
          <a:xfrm>
            <a:off x="7132392" y="4227075"/>
            <a:ext cx="1526299" cy="5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isultato immagini per lampade.it">
            <a:extLst>
              <a:ext uri="{FF2B5EF4-FFF2-40B4-BE49-F238E27FC236}">
                <a16:creationId xmlns:a16="http://schemas.microsoft.com/office/drawing/2014/main" id="{C751C5BA-4A66-453A-A2B1-229F18716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6306"/>
          <a:stretch/>
        </p:blipFill>
        <p:spPr bwMode="auto">
          <a:xfrm>
            <a:off x="7123529" y="1792922"/>
            <a:ext cx="1411019" cy="4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65299DB4-5DF2-4659-A47C-589563DF20B8}"/>
              </a:ext>
            </a:extLst>
          </p:cNvPr>
          <p:cNvCxnSpPr>
            <a:cxnSpLocks/>
          </p:cNvCxnSpPr>
          <p:nvPr/>
        </p:nvCxnSpPr>
        <p:spPr>
          <a:xfrm flipV="1">
            <a:off x="6658252" y="1145221"/>
            <a:ext cx="0" cy="4678531"/>
          </a:xfrm>
          <a:prstGeom prst="line">
            <a:avLst/>
          </a:prstGeom>
          <a:ln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E36F373-EF1D-4B05-BFB8-1C7A4F61B959}"/>
              </a:ext>
            </a:extLst>
          </p:cNvPr>
          <p:cNvSpPr txBox="1"/>
          <p:nvPr/>
        </p:nvSpPr>
        <p:spPr>
          <a:xfrm>
            <a:off x="3872118" y="4532729"/>
            <a:ext cx="222388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Sconto sulla consegna Fast</a:t>
            </a:r>
          </a:p>
        </p:txBody>
      </p:sp>
      <p:pic>
        <p:nvPicPr>
          <p:cNvPr id="24" name="Picture 2" descr="Farmaci a domicilio: consegna a casa in 60 minuti con Pharmap">
            <a:extLst>
              <a:ext uri="{FF2B5EF4-FFF2-40B4-BE49-F238E27FC236}">
                <a16:creationId xmlns:a16="http://schemas.microsoft.com/office/drawing/2014/main" id="{3E5010FB-C90F-4023-8413-A168AB90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50" y="4532729"/>
            <a:ext cx="1562371" cy="2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ifebrain acquisisce il 100% di Unilabs Italia - Tecnomedicina">
            <a:extLst>
              <a:ext uri="{FF2B5EF4-FFF2-40B4-BE49-F238E27FC236}">
                <a16:creationId xmlns:a16="http://schemas.microsoft.com/office/drawing/2014/main" id="{3C839044-B318-4AD1-830F-24BE4FC1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25" y="5072237"/>
            <a:ext cx="826309" cy="6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BD003B4-99F3-4E60-B8A2-51E765AD3EB0}"/>
              </a:ext>
            </a:extLst>
          </p:cNvPr>
          <p:cNvSpPr txBox="1"/>
          <p:nvPr/>
        </p:nvSpPr>
        <p:spPr>
          <a:xfrm>
            <a:off x="3872118" y="5263793"/>
            <a:ext cx="2402846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1" dirty="0">
                <a:solidFill>
                  <a:srgbClr val="000000"/>
                </a:solidFill>
                <a:latin typeface="Poppins" panose="00000500000000000000"/>
              </a:rPr>
              <a:t>30% di sconto per gli associati e 20% per i familiari degli associati</a:t>
            </a:r>
          </a:p>
        </p:txBody>
      </p:sp>
    </p:spTree>
    <p:extLst>
      <p:ext uri="{BB962C8B-B14F-4D97-AF65-F5344CB8AC3E}">
        <p14:creationId xmlns:p14="http://schemas.microsoft.com/office/powerpoint/2010/main" val="165863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6546AD3D-EC8C-4946-B7E5-5FBA94D7A52E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E8FAAAE4-9DF9-404E-B8B9-695293CE650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703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2D24596-DF2A-46A0-8DF7-FE52E7F7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9CD030-7A4D-4E42-98D8-BE74D956A0CD}" type="slidenum">
              <a:rPr lang="it-IT" smtClean="0"/>
              <a:pPr algn="ctr"/>
              <a:t>17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FB1EAD-0A24-460B-B6F2-DB138DD3E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err="1"/>
              <a:t>Xxxxxxxx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445B4B6-07CD-4A90-AA73-F490BEBD56E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 err="1"/>
              <a:t>Xxxxxxxx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99D50FE-0101-46A0-A3D8-0F1A905DA50E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/>
              <a:t>Clicca qui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DC94A50-6C53-48BE-9EEE-8F828208F36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Partner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A034D8C0-8502-4351-9307-5C5C7E2AB1EC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Vai al sito… scarica il codice…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D17F8248-1788-4CAD-A73A-9E360C601EA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dirty="0"/>
              <a:t>Sconto xx%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852708D-13FC-4D1D-9709-23E418B66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AFF499D-ED5F-4043-9BD9-5FE88279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0CF44E3-D98A-40A8-A321-9CD138852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6A27E46-81F9-4CB0-A01F-372A5458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2368F33-7822-4630-AF00-F13C252E7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18" name="Callout: linea 17">
            <a:extLst>
              <a:ext uri="{FF2B5EF4-FFF2-40B4-BE49-F238E27FC236}">
                <a16:creationId xmlns:a16="http://schemas.microsoft.com/office/drawing/2014/main" id="{668E85DD-93B1-4F98-996A-44E03C4A46A1}"/>
              </a:ext>
            </a:extLst>
          </p:cNvPr>
          <p:cNvSpPr/>
          <p:nvPr/>
        </p:nvSpPr>
        <p:spPr>
          <a:xfrm>
            <a:off x="3912394" y="306163"/>
            <a:ext cx="2643741" cy="347852"/>
          </a:xfrm>
          <a:prstGeom prst="borderCallout1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 troverai il nome del partner</a:t>
            </a:r>
          </a:p>
        </p:txBody>
      </p:sp>
      <p:sp>
        <p:nvSpPr>
          <p:cNvPr id="19" name="Callout: linea 18">
            <a:extLst>
              <a:ext uri="{FF2B5EF4-FFF2-40B4-BE49-F238E27FC236}">
                <a16:creationId xmlns:a16="http://schemas.microsoft.com/office/drawing/2014/main" id="{765E08E8-6BF2-4C26-BDCC-CCB79F7334D1}"/>
              </a:ext>
            </a:extLst>
          </p:cNvPr>
          <p:cNvSpPr/>
          <p:nvPr/>
        </p:nvSpPr>
        <p:spPr>
          <a:xfrm>
            <a:off x="6096000" y="915817"/>
            <a:ext cx="2643741" cy="598223"/>
          </a:xfrm>
          <a:prstGeom prst="borderCallout1">
            <a:avLst>
              <a:gd name="adj1" fmla="val -25162"/>
              <a:gd name="adj2" fmla="val 122252"/>
              <a:gd name="adj3" fmla="val -13441"/>
              <a:gd name="adj4" fmla="val 102487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categoria tra Mobilità, Tecnologia, Turismo e Utilità</a:t>
            </a:r>
          </a:p>
        </p:txBody>
      </p:sp>
      <p:sp>
        <p:nvSpPr>
          <p:cNvPr id="20" name="Callout: linea 19">
            <a:extLst>
              <a:ext uri="{FF2B5EF4-FFF2-40B4-BE49-F238E27FC236}">
                <a16:creationId xmlns:a16="http://schemas.microsoft.com/office/drawing/2014/main" id="{75C695E7-6A42-452F-A07A-751965211E93}"/>
              </a:ext>
            </a:extLst>
          </p:cNvPr>
          <p:cNvSpPr/>
          <p:nvPr/>
        </p:nvSpPr>
        <p:spPr>
          <a:xfrm>
            <a:off x="4893802" y="2547094"/>
            <a:ext cx="2951441" cy="598223"/>
          </a:xfrm>
          <a:prstGeom prst="borderCallout1">
            <a:avLst>
              <a:gd name="adj1" fmla="val -70394"/>
              <a:gd name="adj2" fmla="val 133113"/>
              <a:gd name="adj3" fmla="val -11881"/>
              <a:gd name="adj4" fmla="val 103752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Individuerai facilmente la modalità per accedere allo sconto</a:t>
            </a:r>
          </a:p>
        </p:txBody>
      </p:sp>
      <p:sp>
        <p:nvSpPr>
          <p:cNvPr id="21" name="Callout: linea 20">
            <a:extLst>
              <a:ext uri="{FF2B5EF4-FFF2-40B4-BE49-F238E27FC236}">
                <a16:creationId xmlns:a16="http://schemas.microsoft.com/office/drawing/2014/main" id="{A3723E25-9231-4A41-B3CC-03AE7E195E3F}"/>
              </a:ext>
            </a:extLst>
          </p:cNvPr>
          <p:cNvSpPr/>
          <p:nvPr/>
        </p:nvSpPr>
        <p:spPr>
          <a:xfrm>
            <a:off x="5633470" y="4686535"/>
            <a:ext cx="2951441" cy="598223"/>
          </a:xfrm>
          <a:prstGeom prst="borderCallout1">
            <a:avLst>
              <a:gd name="adj1" fmla="val -62595"/>
              <a:gd name="adj2" fmla="val 122364"/>
              <a:gd name="adj3" fmla="val -11881"/>
              <a:gd name="adj4" fmla="val 103752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Troverai il link alla pagina e il QR Code per un facile indirizzamento</a:t>
            </a:r>
          </a:p>
        </p:txBody>
      </p:sp>
      <p:sp>
        <p:nvSpPr>
          <p:cNvPr id="22" name="Callout: linea 21">
            <a:extLst>
              <a:ext uri="{FF2B5EF4-FFF2-40B4-BE49-F238E27FC236}">
                <a16:creationId xmlns:a16="http://schemas.microsoft.com/office/drawing/2014/main" id="{B06AE87D-528C-4987-BE93-23C45FABD021}"/>
              </a:ext>
            </a:extLst>
          </p:cNvPr>
          <p:cNvSpPr/>
          <p:nvPr/>
        </p:nvSpPr>
        <p:spPr>
          <a:xfrm>
            <a:off x="915613" y="4024274"/>
            <a:ext cx="2951441" cy="598223"/>
          </a:xfrm>
          <a:prstGeom prst="borderCallout1">
            <a:avLst>
              <a:gd name="adj1" fmla="val 219715"/>
              <a:gd name="adj2" fmla="val 71467"/>
              <a:gd name="adj3" fmla="val 111337"/>
              <a:gd name="adj4" fmla="val 75300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 visualizzerai a chi è rivolto lo sconto tra gli associati CNA</a:t>
            </a:r>
          </a:p>
        </p:txBody>
      </p:sp>
      <p:sp>
        <p:nvSpPr>
          <p:cNvPr id="23" name="Callout: linea 22">
            <a:extLst>
              <a:ext uri="{FF2B5EF4-FFF2-40B4-BE49-F238E27FC236}">
                <a16:creationId xmlns:a16="http://schemas.microsoft.com/office/drawing/2014/main" id="{F210D18C-0CFF-4757-B860-DD6E11DEE7C8}"/>
              </a:ext>
            </a:extLst>
          </p:cNvPr>
          <p:cNvSpPr/>
          <p:nvPr/>
        </p:nvSpPr>
        <p:spPr>
          <a:xfrm>
            <a:off x="4466430" y="3459649"/>
            <a:ext cx="2951441" cy="598223"/>
          </a:xfrm>
          <a:prstGeom prst="borderCallout1">
            <a:avLst>
              <a:gd name="adj1" fmla="val 38787"/>
              <a:gd name="adj2" fmla="val -3458"/>
              <a:gd name="adj3" fmla="val -15001"/>
              <a:gd name="adj4" fmla="val -29974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 verrà esplicitata la modalità di fruizione dello sconto</a:t>
            </a:r>
          </a:p>
        </p:txBody>
      </p:sp>
      <p:sp>
        <p:nvSpPr>
          <p:cNvPr id="24" name="Callout: linea 23">
            <a:extLst>
              <a:ext uri="{FF2B5EF4-FFF2-40B4-BE49-F238E27FC236}">
                <a16:creationId xmlns:a16="http://schemas.microsoft.com/office/drawing/2014/main" id="{62C50762-520F-40E6-B6A3-36EF8ED06695}"/>
              </a:ext>
            </a:extLst>
          </p:cNvPr>
          <p:cNvSpPr/>
          <p:nvPr/>
        </p:nvSpPr>
        <p:spPr>
          <a:xfrm>
            <a:off x="3233670" y="1701005"/>
            <a:ext cx="2951441" cy="598223"/>
          </a:xfrm>
          <a:prstGeom prst="borderCallout1">
            <a:avLst>
              <a:gd name="adj1" fmla="val 38787"/>
              <a:gd name="adj2" fmla="val -3458"/>
              <a:gd name="adj3" fmla="val 45828"/>
              <a:gd name="adj4" fmla="val -26812"/>
            </a:avLst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Sarà immediata la visualizzazione dello sconto ottenibile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39C78B4-7B9B-4A27-9B60-AB22539CF705}"/>
              </a:ext>
            </a:extLst>
          </p:cNvPr>
          <p:cNvSpPr txBox="1"/>
          <p:nvPr/>
        </p:nvSpPr>
        <p:spPr>
          <a:xfrm>
            <a:off x="1" y="121496"/>
            <a:ext cx="1725873" cy="400110"/>
          </a:xfrm>
          <a:prstGeom prst="rect">
            <a:avLst/>
          </a:prstGeom>
          <a:solidFill>
            <a:srgbClr val="E600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LEGENDA</a:t>
            </a:r>
          </a:p>
        </p:txBody>
      </p:sp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27AC63CF-4AEE-4FBC-94F2-46925B53D6F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7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8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82DCBC7F-3122-43B6-869D-3EF3DA1A28FB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B90018B5-F010-4BEC-A5F2-68C661B2447B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0661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Mobilità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19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4E7A77-11CE-4DA9-908D-1D76628A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31" y="2292541"/>
            <a:ext cx="4457768" cy="320513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09E84F-6912-47C3-9804-675FEFE292D5}"/>
              </a:ext>
            </a:extLst>
          </p:cNvPr>
          <p:cNvSpPr txBox="1"/>
          <p:nvPr/>
        </p:nvSpPr>
        <p:spPr>
          <a:xfrm>
            <a:off x="4656831" y="2292542"/>
            <a:ext cx="3690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6000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in movimento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3867A6-A63F-4125-B9C5-69FC125379B2}"/>
              </a:ext>
            </a:extLst>
          </p:cNvPr>
          <p:cNvSpPr txBox="1"/>
          <p:nvPr/>
        </p:nvSpPr>
        <p:spPr>
          <a:xfrm>
            <a:off x="4656832" y="2750966"/>
            <a:ext cx="4272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proposte per la mobilità di persone e imprese.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5C02C08-E7B1-4ED8-8465-064E5B9F6625}"/>
              </a:ext>
            </a:extLst>
          </p:cNvPr>
          <p:cNvSpPr txBox="1"/>
          <p:nvPr/>
        </p:nvSpPr>
        <p:spPr>
          <a:xfrm>
            <a:off x="9211115" y="4549533"/>
            <a:ext cx="2768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Moto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Noleggio auto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Noleggio a lungo termine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Carte carburante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Veicoli commerciali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Veicoli elettrici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D4F9A50-CA03-463F-991C-2045B3B855B1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7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445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20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FIAT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7505FD2-1535-4B3B-85BE-E718506C033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15%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/>
        </p:nvGraphicFramePr>
        <p:xfrm>
          <a:off x="4982198" y="1319189"/>
          <a:ext cx="3937863" cy="4433352"/>
        </p:xfrm>
        <a:graphic>
          <a:graphicData uri="http://schemas.openxmlformats.org/drawingml/2006/table">
            <a:tbl>
              <a:tblPr/>
              <a:tblGrid>
                <a:gridCol w="1880075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888763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1169025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381424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500X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06030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500L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75415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 Elettrica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78228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PANDA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50378">
                <a:tc>
                  <a:txBody>
                    <a:bodyPr/>
                    <a:lstStyle/>
                    <a:p>
                      <a:pPr marL="0" marR="0" lvl="0" indent="0" algn="l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TIPO HB-SW</a:t>
                      </a:r>
                      <a:endParaRPr lang="es-ES" sz="1000" b="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6402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DOBLO’ Elettrico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05652"/>
                  </a:ext>
                </a:extLst>
              </a:tr>
              <a:tr h="36402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s-ES" sz="10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ULYSSE</a:t>
                      </a:r>
                      <a:endParaRPr lang="es-ES" sz="1000" b="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755059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500 Abarth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it-IT" sz="1000" b="1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478676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es-ES" sz="1000" b="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it-IT" sz="1000" b="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endParaRPr lang="it-IT" sz="1000" b="1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92000">
                <a:tc>
                  <a:txBody>
                    <a:bodyPr/>
                    <a:lstStyle/>
                    <a:p>
                      <a:pPr algn="l" fontAlgn="t"/>
                      <a:endParaRPr lang="it-IT" sz="10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49351"/>
                  </a:ext>
                </a:extLst>
              </a:tr>
              <a:tr h="241017">
                <a:tc>
                  <a:txBody>
                    <a:bodyPr/>
                    <a:lstStyle/>
                    <a:p>
                      <a:pPr algn="l" fontAlgn="t"/>
                      <a:endParaRPr lang="it-IT" sz="10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70758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933210" y="862786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41987" name="Picture 3" descr="Logo Fiat - Sito Ufficiale di Fiat">
            <a:extLst>
              <a:ext uri="{FF2B5EF4-FFF2-40B4-BE49-F238E27FC236}">
                <a16:creationId xmlns:a16="http://schemas.microsoft.com/office/drawing/2014/main" id="{A8A98A2B-AF72-440B-AD41-D756EDE0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92" y="259773"/>
            <a:ext cx="603011" cy="6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egnaposto testo 6">
            <a:extLst>
              <a:ext uri="{FF2B5EF4-FFF2-40B4-BE49-F238E27FC236}">
                <a16:creationId xmlns:a16="http://schemas.microsoft.com/office/drawing/2014/main" id="{33D81531-71E4-4B22-B846-CAC83727968B}"/>
              </a:ext>
            </a:extLst>
          </p:cNvPr>
          <p:cNvSpPr txBox="1">
            <a:spLocks/>
          </p:cNvSpPr>
          <p:nvPr/>
        </p:nvSpPr>
        <p:spPr>
          <a:xfrm>
            <a:off x="833869" y="3033171"/>
            <a:ext cx="3800275" cy="189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1C365B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414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21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ALFA ROMEO - Lancia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9936D889-8B7F-4474-AC96-6FFE4D1E235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6F8AD41-58CF-4452-A68C-831231AF6C4A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42750" y="3033171"/>
            <a:ext cx="3658231" cy="189212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Sconti fino al 17%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/>
        </p:nvGraphicFramePr>
        <p:xfrm>
          <a:off x="4819828" y="1501777"/>
          <a:ext cx="4110614" cy="2956494"/>
        </p:xfrm>
        <a:graphic>
          <a:graphicData uri="http://schemas.openxmlformats.org/drawingml/2006/table">
            <a:tbl>
              <a:tblPr/>
              <a:tblGrid>
                <a:gridCol w="1365935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542726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2201953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GIULIA serie 3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GIULIA serie 4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STELVIO serie 3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17%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7145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STELVIO serie 4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86624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TONALE 622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434738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TONALE PHEV 638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16487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973138" y="1085392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 </a:t>
            </a:r>
          </a:p>
        </p:txBody>
      </p:sp>
      <p:pic>
        <p:nvPicPr>
          <p:cNvPr id="44034" name="Picture 2" descr="Risultato immagini per alfa romeo logo">
            <a:extLst>
              <a:ext uri="{FF2B5EF4-FFF2-40B4-BE49-F238E27FC236}">
                <a16:creationId xmlns:a16="http://schemas.microsoft.com/office/drawing/2014/main" id="{7F4F9DDE-9760-43F5-8AE9-0C6D693F4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50" y="47975"/>
            <a:ext cx="135774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3BA43702-0BD4-4018-A611-0295A5B65B1E}"/>
              </a:ext>
            </a:extLst>
          </p:cNvPr>
          <p:cNvGraphicFramePr>
            <a:graphicFrameLocks noGrp="1"/>
          </p:cNvGraphicFramePr>
          <p:nvPr/>
        </p:nvGraphicFramePr>
        <p:xfrm>
          <a:off x="4819828" y="4947649"/>
          <a:ext cx="4031669" cy="342902"/>
        </p:xfrm>
        <a:graphic>
          <a:graphicData uri="http://schemas.openxmlformats.org/drawingml/2006/table">
            <a:tbl>
              <a:tblPr/>
              <a:tblGrid>
                <a:gridCol w="1342869">
                  <a:extLst>
                    <a:ext uri="{9D8B030D-6E8A-4147-A177-3AD203B41FA5}">
                      <a16:colId xmlns:a16="http://schemas.microsoft.com/office/drawing/2014/main" val="57982677"/>
                    </a:ext>
                  </a:extLst>
                </a:gridCol>
                <a:gridCol w="487534">
                  <a:extLst>
                    <a:ext uri="{9D8B030D-6E8A-4147-A177-3AD203B41FA5}">
                      <a16:colId xmlns:a16="http://schemas.microsoft.com/office/drawing/2014/main" val="528867803"/>
                    </a:ext>
                  </a:extLst>
                </a:gridCol>
                <a:gridCol w="2201266">
                  <a:extLst>
                    <a:ext uri="{9D8B030D-6E8A-4147-A177-3AD203B41FA5}">
                      <a16:colId xmlns:a16="http://schemas.microsoft.com/office/drawing/2014/main" val="2920867980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YPSILON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9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517356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B0A3023-C21C-4ECF-8EB6-9BBACBE60E6B}"/>
              </a:ext>
            </a:extLst>
          </p:cNvPr>
          <p:cNvSpPr txBox="1"/>
          <p:nvPr/>
        </p:nvSpPr>
        <p:spPr>
          <a:xfrm>
            <a:off x="4819828" y="4636466"/>
            <a:ext cx="2082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1C365B"/>
                </a:solidFill>
              </a:rPr>
              <a:t>LANCIA</a:t>
            </a:r>
          </a:p>
        </p:txBody>
      </p:sp>
      <p:pic>
        <p:nvPicPr>
          <p:cNvPr id="18" name="Picture 4" descr="Risultato immagini per lancia logo">
            <a:extLst>
              <a:ext uri="{FF2B5EF4-FFF2-40B4-BE49-F238E27FC236}">
                <a16:creationId xmlns:a16="http://schemas.microsoft.com/office/drawing/2014/main" id="{6ED921FC-397B-4AB3-80ED-735EB550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05" y="800732"/>
            <a:ext cx="631788" cy="6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890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22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JEEP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276B6903-72ED-488A-A1D0-0FE7F082819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Sconti fino al 15,5%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/>
        </p:nvGraphicFramePr>
        <p:xfrm>
          <a:off x="4884058" y="1582859"/>
          <a:ext cx="3977933" cy="3234156"/>
        </p:xfrm>
        <a:graphic>
          <a:graphicData uri="http://schemas.openxmlformats.org/drawingml/2006/table">
            <a:tbl>
              <a:tblPr/>
              <a:tblGrid>
                <a:gridCol w="1284408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647909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2045616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41842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COMPASS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40262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COMPASS PHEV</a:t>
                      </a:r>
                    </a:p>
                    <a:p>
                      <a:pPr algn="l" fontAlgn="t"/>
                      <a:endParaRPr lang="it-IT" sz="10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8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670638"/>
                  </a:ext>
                </a:extLst>
              </a:tr>
              <a:tr h="418744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RENEGADE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 algn="l" fontAlgn="t"/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RENEGADE PHEV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10,5%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71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WRANGLER PHEV </a:t>
                      </a:r>
                      <a:r>
                        <a:rPr lang="it-IT" sz="1000" b="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No Serie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572070"/>
                  </a:ext>
                </a:extLst>
              </a:tr>
              <a:tr h="492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GRAND CHEROKEE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652138"/>
                  </a:ext>
                </a:extLst>
              </a:tr>
              <a:tr h="3874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AVENGER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419877"/>
                  </a:ext>
                </a:extLst>
              </a:tr>
              <a:tr h="3874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AVENGER BEV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0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296711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471738" y="1272901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45058" name="Picture 2" descr="Risultato immagini per jeep logo">
            <a:extLst>
              <a:ext uri="{FF2B5EF4-FFF2-40B4-BE49-F238E27FC236}">
                <a16:creationId xmlns:a16="http://schemas.microsoft.com/office/drawing/2014/main" id="{FA3ACEAD-8DB9-4A38-B58E-8F9DC272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15" y="206482"/>
            <a:ext cx="797435" cy="3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CEC0AD04-2600-4CCC-BAD2-AEE888D26159}"/>
              </a:ext>
            </a:extLst>
          </p:cNvPr>
          <p:cNvSpPr txBox="1">
            <a:spLocks/>
          </p:cNvSpPr>
          <p:nvPr/>
        </p:nvSpPr>
        <p:spPr>
          <a:xfrm>
            <a:off x="833869" y="3033171"/>
            <a:ext cx="3675987" cy="189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1C365B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1888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23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72765F-2A47-4B57-8B05-600CD6FA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821E1-985A-4BA2-949E-439F5B0AEB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1966765-5DE2-46C9-AD2E-0F95EE0F457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69" y="654015"/>
            <a:ext cx="5259731" cy="523605"/>
          </a:xfrm>
        </p:spPr>
        <p:txBody>
          <a:bodyPr/>
          <a:lstStyle/>
          <a:p>
            <a:r>
              <a:rPr lang="it-IT" dirty="0" err="1"/>
              <a:t>Fca</a:t>
            </a:r>
            <a:r>
              <a:rPr lang="it-IT" dirty="0"/>
              <a:t> </a:t>
            </a:r>
            <a:r>
              <a:rPr lang="it-IT" sz="2200" dirty="0"/>
              <a:t>– FIAT </a:t>
            </a:r>
            <a:r>
              <a:rPr lang="it-IT" sz="2200" dirty="0" err="1"/>
              <a:t>professional</a:t>
            </a:r>
            <a:endParaRPr lang="it-IT" sz="2200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C28CEB6-67DA-4334-9894-6453D81B2A1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80795A3-D8A4-41E5-B08A-4CDFE9F25C1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24%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E31026-8D8C-4D03-9704-FD90CC589767}"/>
              </a:ext>
            </a:extLst>
          </p:cNvPr>
          <p:cNvSpPr txBox="1"/>
          <p:nvPr/>
        </p:nvSpPr>
        <p:spPr>
          <a:xfrm>
            <a:off x="4795405" y="1386389"/>
            <a:ext cx="403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FA094971-8FA7-4BB0-8198-03AABABD748E}"/>
              </a:ext>
            </a:extLst>
          </p:cNvPr>
          <p:cNvGraphicFramePr>
            <a:graphicFrameLocks noGrp="1"/>
          </p:cNvGraphicFramePr>
          <p:nvPr/>
        </p:nvGraphicFramePr>
        <p:xfrm>
          <a:off x="5167721" y="1223881"/>
          <a:ext cx="3659355" cy="4167972"/>
        </p:xfrm>
        <a:graphic>
          <a:graphicData uri="http://schemas.openxmlformats.org/drawingml/2006/table">
            <a:tbl>
              <a:tblPr/>
              <a:tblGrid>
                <a:gridCol w="1169232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491137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1998986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41801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Panda Van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12,5%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2% in caso di permuta/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06030"/>
                  </a:ext>
                </a:extLst>
              </a:tr>
              <a:tr h="41801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Fiorino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2% in caso di permuta/ rottamazione</a:t>
                      </a:r>
                      <a:endParaRPr lang="it-IT" sz="10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418014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Doblò Cargo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19,5%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2% in caso di permuta/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Nuovo Doblò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2% in caso di permuta/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Nuovo Doblò BEV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30259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Scudo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17%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2% in caso di permuta/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64830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highlight>
                            <a:srgbClr val="F3F3F3"/>
                          </a:highlight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Scudo BEV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072485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Ducato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24%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Extra 2% in caso di permuta/ rottamazione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97326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Ducato Elettrico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17,5%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06563"/>
                  </a:ext>
                </a:extLst>
              </a:tr>
              <a:tr h="412322">
                <a:tc>
                  <a:txBody>
                    <a:bodyPr/>
                    <a:lstStyle/>
                    <a:p>
                      <a:pPr algn="l" fontAlgn="t"/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11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endParaRPr lang="it-IT" sz="10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646882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16D8E6-4E4B-4EA3-B552-FB38DB3C4574}"/>
              </a:ext>
            </a:extLst>
          </p:cNvPr>
          <p:cNvSpPr txBox="1"/>
          <p:nvPr/>
        </p:nvSpPr>
        <p:spPr>
          <a:xfrm>
            <a:off x="5933210" y="862786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41987" name="Picture 3" descr="Logo Fiat - Sito Ufficiale di Fiat">
            <a:extLst>
              <a:ext uri="{FF2B5EF4-FFF2-40B4-BE49-F238E27FC236}">
                <a16:creationId xmlns:a16="http://schemas.microsoft.com/office/drawing/2014/main" id="{A8A98A2B-AF72-440B-AD41-D756EDE0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92" y="259773"/>
            <a:ext cx="603011" cy="6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egnaposto testo 6">
            <a:extLst>
              <a:ext uri="{FF2B5EF4-FFF2-40B4-BE49-F238E27FC236}">
                <a16:creationId xmlns:a16="http://schemas.microsoft.com/office/drawing/2014/main" id="{33D81531-71E4-4B22-B846-CAC83727968B}"/>
              </a:ext>
            </a:extLst>
          </p:cNvPr>
          <p:cNvSpPr txBox="1">
            <a:spLocks/>
          </p:cNvSpPr>
          <p:nvPr/>
        </p:nvSpPr>
        <p:spPr>
          <a:xfrm>
            <a:off x="833870" y="3033171"/>
            <a:ext cx="4031671" cy="189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1C365B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Vai alla pagina dedicata e compila il </a:t>
            </a:r>
            <a:r>
              <a:rPr lang="it-IT" dirty="0" err="1"/>
              <a:t>form</a:t>
            </a:r>
            <a:r>
              <a:rPr lang="it-IT" dirty="0"/>
              <a:t> o 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002249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Citroën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7B3D77FD-3A87-4D20-AE7B-6221ABC7FDB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Segnaposto testo 23">
            <a:extLst>
              <a:ext uri="{FF2B5EF4-FFF2-40B4-BE49-F238E27FC236}">
                <a16:creationId xmlns:a16="http://schemas.microsoft.com/office/drawing/2014/main" id="{875D6437-7468-4A29-B42E-4ECEF853405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33171"/>
            <a:ext cx="3303123" cy="1892120"/>
          </a:xfrm>
        </p:spPr>
        <p:txBody>
          <a:bodyPr>
            <a:normAutofit/>
          </a:bodyPr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7F2E7D-C0D6-4439-8950-8106ED924CA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7" y="1838450"/>
            <a:ext cx="3615566" cy="523941"/>
          </a:xfrm>
        </p:spPr>
        <p:txBody>
          <a:bodyPr>
            <a:normAutofit fontScale="77500" lnSpcReduction="20000"/>
          </a:bodyPr>
          <a:lstStyle/>
          <a:p>
            <a:r>
              <a:rPr lang="it-IT" sz="2200" b="1" dirty="0"/>
              <a:t>Sconti fino a €7.250</a:t>
            </a:r>
          </a:p>
          <a:p>
            <a:r>
              <a:rPr lang="it-IT" sz="1300" b="1" dirty="0"/>
              <a:t>ulteriori vantaggi in caso di permuta o rottamazione</a:t>
            </a:r>
            <a:endParaRPr lang="it-IT" sz="2100" b="1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6" name="Picture 2" descr="Risultato immagini per citroen logo">
            <a:extLst>
              <a:ext uri="{FF2B5EF4-FFF2-40B4-BE49-F238E27FC236}">
                <a16:creationId xmlns:a16="http://schemas.microsoft.com/office/drawing/2014/main" id="{522EBEF8-C4B8-4828-A6FB-63DD6F7D6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282"/>
          <a:stretch/>
        </p:blipFill>
        <p:spPr bwMode="auto">
          <a:xfrm>
            <a:off x="8193543" y="100653"/>
            <a:ext cx="1115148" cy="84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4CAFD0-03DC-4457-B1A1-3723B344EDE1}"/>
              </a:ext>
            </a:extLst>
          </p:cNvPr>
          <p:cNvSpPr txBox="1"/>
          <p:nvPr/>
        </p:nvSpPr>
        <p:spPr>
          <a:xfrm>
            <a:off x="5875629" y="865403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D2B53F40-936A-5897-A184-1446D0F6BD16}"/>
              </a:ext>
            </a:extLst>
          </p:cNvPr>
          <p:cNvGraphicFramePr>
            <a:graphicFrameLocks noGrp="1"/>
          </p:cNvGraphicFramePr>
          <p:nvPr/>
        </p:nvGraphicFramePr>
        <p:xfrm>
          <a:off x="4366901" y="1223881"/>
          <a:ext cx="4524281" cy="4248000"/>
        </p:xfrm>
        <a:graphic>
          <a:graphicData uri="http://schemas.openxmlformats.org/drawingml/2006/table">
            <a:tbl>
              <a:tblPr/>
              <a:tblGrid>
                <a:gridCol w="1321817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837150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2365314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C3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€2.950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0603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C3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Aircross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€2.700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+ € 500 permuta/rottamazione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C4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€2.600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+ € 500 permuta/rottamazione</a:t>
                      </a:r>
                      <a:endParaRPr lang="it-IT" sz="1000" kern="120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e- C4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€1.100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C5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Aircross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€5.000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+ € 750 permuta/rottamazione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302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C5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Aircross</a:t>
                      </a:r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phev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€4.750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6483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C5 X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€5.000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+ € 750 permuta/rottamazione</a:t>
                      </a:r>
                    </a:p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0724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C5 X PH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€4.750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973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C4 X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€2.200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+ € 500 permuta/rottamazione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065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e- C4 X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€1.950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64688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- e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€4.250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66973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Spacetourer</a:t>
                      </a:r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- e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€7.250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440" marR="45440" marT="45440" marB="45440" anchor="ctr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143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53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69" y="654015"/>
            <a:ext cx="6060187" cy="523605"/>
          </a:xfrm>
        </p:spPr>
        <p:txBody>
          <a:bodyPr/>
          <a:lstStyle/>
          <a:p>
            <a:r>
              <a:rPr lang="it-IT" dirty="0"/>
              <a:t>Citroën </a:t>
            </a:r>
            <a:r>
              <a:rPr lang="it-IT" sz="2200" dirty="0"/>
              <a:t>- veicoli commerciali</a:t>
            </a:r>
          </a:p>
        </p:txBody>
      </p:sp>
      <p:sp>
        <p:nvSpPr>
          <p:cNvPr id="14" name="Segnaposto testo 23">
            <a:extLst>
              <a:ext uri="{FF2B5EF4-FFF2-40B4-BE49-F238E27FC236}">
                <a16:creationId xmlns:a16="http://schemas.microsoft.com/office/drawing/2014/main" id="{875D6437-7468-4A29-B42E-4ECEF853405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33171"/>
            <a:ext cx="3897928" cy="1892120"/>
          </a:xfrm>
        </p:spPr>
        <p:txBody>
          <a:bodyPr>
            <a:normAutofit/>
          </a:bodyPr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  <a:endParaRPr lang="it-IT" dirty="0">
              <a:latin typeface="Poppins" panose="00000500000000000000"/>
            </a:endParaRPr>
          </a:p>
          <a:p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7F2E7D-C0D6-4439-8950-8106ED924CA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/>
              <a:t>Sconti fino </a:t>
            </a:r>
            <a:r>
              <a:rPr lang="it-IT" b="1"/>
              <a:t>al 36% </a:t>
            </a:r>
            <a:endParaRPr lang="it-IT" b="1" dirty="0"/>
          </a:p>
          <a:p>
            <a:r>
              <a:rPr lang="it-IT" sz="1100" b="1" dirty="0"/>
              <a:t>ulteriori vantaggi in caso di permuta o rottamazione</a:t>
            </a:r>
            <a:endParaRPr lang="it-IT" sz="1700" b="1" dirty="0"/>
          </a:p>
          <a:p>
            <a:endParaRPr lang="it-IT" b="1" dirty="0"/>
          </a:p>
          <a:p>
            <a:endParaRPr lang="it-IT" b="1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6" name="Picture 2" descr="Risultato immagini per citroen logo">
            <a:extLst>
              <a:ext uri="{FF2B5EF4-FFF2-40B4-BE49-F238E27FC236}">
                <a16:creationId xmlns:a16="http://schemas.microsoft.com/office/drawing/2014/main" id="{522EBEF8-C4B8-4828-A6FB-63DD6F7D6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282"/>
          <a:stretch/>
        </p:blipFill>
        <p:spPr bwMode="auto">
          <a:xfrm>
            <a:off x="8193543" y="100653"/>
            <a:ext cx="1115148" cy="84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B3D0B7BE-5816-4D08-845B-F5C13D97286D}"/>
              </a:ext>
            </a:extLst>
          </p:cNvPr>
          <p:cNvGraphicFramePr>
            <a:graphicFrameLocks noGrp="1"/>
          </p:cNvGraphicFramePr>
          <p:nvPr/>
        </p:nvGraphicFramePr>
        <p:xfrm>
          <a:off x="4650345" y="1232676"/>
          <a:ext cx="4358380" cy="4768100"/>
        </p:xfrm>
        <a:graphic>
          <a:graphicData uri="http://schemas.openxmlformats.org/drawingml/2006/table">
            <a:tbl>
              <a:tblPr/>
              <a:tblGrid>
                <a:gridCol w="1785027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691821">
                  <a:extLst>
                    <a:ext uri="{9D8B030D-6E8A-4147-A177-3AD203B41FA5}">
                      <a16:colId xmlns:a16="http://schemas.microsoft.com/office/drawing/2014/main" val="2529668064"/>
                    </a:ext>
                  </a:extLst>
                </a:gridCol>
                <a:gridCol w="1881532">
                  <a:extLst>
                    <a:ext uri="{9D8B030D-6E8A-4147-A177-3AD203B41FA5}">
                      <a16:colId xmlns:a16="http://schemas.microsoft.com/office/drawing/2014/main" val="935502940"/>
                    </a:ext>
                  </a:extLst>
                </a:gridCol>
              </a:tblGrid>
              <a:tr h="340199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C3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Combi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14,5%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Van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18,5%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van </a:t>
                      </a:r>
                      <a:r>
                        <a:rPr lang="it-IT" sz="7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(nuova serie)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16,5%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695859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- 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11,3%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-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2912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Berlingo - e </a:t>
                      </a:r>
                      <a:r>
                        <a:rPr lang="it-IT" sz="7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(nuova serie)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9,3%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-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708911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Jumpy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18%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JUMPY </a:t>
                      </a:r>
                      <a:r>
                        <a:rPr lang="it-IT" sz="7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(nuova serie)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16%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231532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JUMPY Electric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13%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-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JUMPY Electric </a:t>
                      </a:r>
                      <a:r>
                        <a:rPr lang="it-IT" sz="7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(nuova serie)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-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21187"/>
                  </a:ext>
                </a:extLst>
              </a:tr>
              <a:tr h="340199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JUMPER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27,5%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0204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JUMPER </a:t>
                      </a:r>
                      <a:r>
                        <a:rPr lang="en-US" sz="7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(</a:t>
                      </a:r>
                      <a:r>
                        <a:rPr lang="en-US" sz="700" b="1" kern="1200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nuova</a:t>
                      </a:r>
                      <a:r>
                        <a:rPr lang="en-US" sz="7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700" b="1" kern="1200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serie</a:t>
                      </a:r>
                      <a:r>
                        <a:rPr lang="en-US" sz="700" b="1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)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25,5%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+ 2% permuta/rottamazione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551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e- JUMPER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€1.500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8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-</a:t>
                      </a:r>
                    </a:p>
                  </a:txBody>
                  <a:tcPr marL="95251" marR="95251" marT="95251" marB="95251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738270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4CAFD0-03DC-4457-B1A1-3723B344EDE1}"/>
              </a:ext>
            </a:extLst>
          </p:cNvPr>
          <p:cNvSpPr txBox="1"/>
          <p:nvPr/>
        </p:nvSpPr>
        <p:spPr>
          <a:xfrm>
            <a:off x="6590321" y="921156"/>
            <a:ext cx="2538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94640995-7217-46E5-A08A-A895AD282C5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6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26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845B137-2A86-45F0-84F0-B0F6B583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D42D1B-B1DE-494E-82BE-98B0A3FCD1E8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C34F4B-6AAB-4901-9B97-CB3D34B6259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Hyundai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D1607046-8593-4A03-8D40-D01D811EB78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t="4066" b="40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CAC0285-CC23-4251-88CF-8D1F50B5F99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Convenzione in fase di aggiornamento. </a:t>
            </a:r>
          </a:p>
          <a:p>
            <a:r>
              <a:rPr lang="it-IT" dirty="0">
                <a:latin typeface="Poppins" panose="00000500000000000000"/>
              </a:rPr>
              <a:t>Le offerte torneranno attive al più presto.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050" name="Picture 2" descr="Risultato immagini per hyundai">
            <a:extLst>
              <a:ext uri="{FF2B5EF4-FFF2-40B4-BE49-F238E27FC236}">
                <a16:creationId xmlns:a16="http://schemas.microsoft.com/office/drawing/2014/main" id="{236D5879-7F3A-4B46-A2CF-E591C6A89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4945"/>
          <a:stretch/>
        </p:blipFill>
        <p:spPr bwMode="auto">
          <a:xfrm>
            <a:off x="5958702" y="3427605"/>
            <a:ext cx="3077732" cy="18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hyundai logo">
            <a:extLst>
              <a:ext uri="{FF2B5EF4-FFF2-40B4-BE49-F238E27FC236}">
                <a16:creationId xmlns:a16="http://schemas.microsoft.com/office/drawing/2014/main" id="{E0B68277-A3A6-4A37-8463-C622EA9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584" y="66276"/>
            <a:ext cx="1596403" cy="90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6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27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845B137-2A86-45F0-84F0-B0F6B583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D42D1B-B1DE-494E-82BE-98B0A3FCD1E8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C34F4B-6AAB-4901-9B97-CB3D34B6259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/>
              <a:t>Clicca qui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RENAULT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CAC0285-CC23-4251-88CF-8D1F50B5F99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Convenzione in fase di aggiornamento. </a:t>
            </a:r>
          </a:p>
          <a:p>
            <a:r>
              <a:rPr lang="it-IT" dirty="0">
                <a:latin typeface="Poppins" panose="00000500000000000000"/>
              </a:rPr>
              <a:t>Le offerte torneranno attive al più presto.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8" name="Picture 2" descr="Risultato immagini per renault logo">
            <a:extLst>
              <a:ext uri="{FF2B5EF4-FFF2-40B4-BE49-F238E27FC236}">
                <a16:creationId xmlns:a16="http://schemas.microsoft.com/office/drawing/2014/main" id="{4208FF4E-7F55-40D2-925E-A09A2109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16" y="339181"/>
            <a:ext cx="1745347" cy="5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isultato immagini per renault zoe">
            <a:extLst>
              <a:ext uri="{FF2B5EF4-FFF2-40B4-BE49-F238E27FC236}">
                <a16:creationId xmlns:a16="http://schemas.microsoft.com/office/drawing/2014/main" id="{36EF5123-DB7C-4EFE-9758-50CD8F5E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42" y="3187619"/>
            <a:ext cx="3512895" cy="229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EC6CAB14-2303-48C6-BE83-D81A55A3755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9071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28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845B137-2A86-45F0-84F0-B0F6B583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D42D1B-B1DE-494E-82BE-98B0A3FCD1E8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C34F4B-6AAB-4901-9B97-CB3D34B6259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/>
              <a:t>Clicca qui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CAC0285-CC23-4251-88CF-8D1F50B5F99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Convenzione in fase di aggiornamento. </a:t>
            </a:r>
          </a:p>
          <a:p>
            <a:r>
              <a:rPr lang="it-IT" dirty="0">
                <a:latin typeface="Poppins" panose="00000500000000000000"/>
              </a:rPr>
              <a:t>Le offerte torneranno attive al più presto.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8" name="Picture 2" descr="Risultato immagini per renault logo">
            <a:extLst>
              <a:ext uri="{FF2B5EF4-FFF2-40B4-BE49-F238E27FC236}">
                <a16:creationId xmlns:a16="http://schemas.microsoft.com/office/drawing/2014/main" id="{4208FF4E-7F55-40D2-925E-A09A2109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16" y="339181"/>
            <a:ext cx="1745347" cy="5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testo 21">
            <a:extLst>
              <a:ext uri="{FF2B5EF4-FFF2-40B4-BE49-F238E27FC236}">
                <a16:creationId xmlns:a16="http://schemas.microsoft.com/office/drawing/2014/main" id="{7A6C61B4-C7E4-40FD-90AD-E8B7B7C34284}"/>
              </a:ext>
            </a:extLst>
          </p:cNvPr>
          <p:cNvSpPr txBox="1">
            <a:spLocks/>
          </p:cNvSpPr>
          <p:nvPr/>
        </p:nvSpPr>
        <p:spPr>
          <a:xfrm>
            <a:off x="836270" y="654015"/>
            <a:ext cx="5433903" cy="523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800" b="1" kern="1200" cap="all" baseline="0" dirty="0">
                <a:solidFill>
                  <a:srgbClr val="C00000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Renault </a:t>
            </a:r>
            <a:r>
              <a:rPr lang="it-IT" sz="2200"/>
              <a:t>-veicoli commerciali</a:t>
            </a:r>
            <a:endParaRPr lang="it-IT"/>
          </a:p>
        </p:txBody>
      </p:sp>
      <p:pic>
        <p:nvPicPr>
          <p:cNvPr id="16" name="Picture 2" descr="Risultato immagini per renault trafic">
            <a:extLst>
              <a:ext uri="{FF2B5EF4-FFF2-40B4-BE49-F238E27FC236}">
                <a16:creationId xmlns:a16="http://schemas.microsoft.com/office/drawing/2014/main" id="{4495668C-B77E-482F-8FB3-0CA6CDA4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58" y="2724450"/>
            <a:ext cx="3645393" cy="29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18348736-EF6A-4C11-ACCA-6337647D8F5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959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29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nISSAN</a:t>
            </a:r>
            <a:endParaRPr lang="it-IT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3B724B89-BDD2-4E7A-B56E-8257C8E344A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EA021A-53DA-44D4-B954-77E832CE956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23219"/>
            <a:ext cx="4324056" cy="1892120"/>
          </a:xfrm>
        </p:spPr>
        <p:txBody>
          <a:bodyPr/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7ED12E-2521-4BC7-B32C-153E139760A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Sconto aggiuntivo, fino al 5%, </a:t>
            </a:r>
            <a:r>
              <a:rPr lang="it-IT" dirty="0"/>
              <a:t>oltre la promozione del momento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4098" name="Picture 2" descr="Risultato immagini per nissan logo">
            <a:extLst>
              <a:ext uri="{FF2B5EF4-FFF2-40B4-BE49-F238E27FC236}">
                <a16:creationId xmlns:a16="http://schemas.microsoft.com/office/drawing/2014/main" id="{3475FE0A-5A0A-4D67-A058-C5C402679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r="15695"/>
          <a:stretch/>
        </p:blipFill>
        <p:spPr bwMode="auto">
          <a:xfrm>
            <a:off x="8102485" y="163990"/>
            <a:ext cx="1246617" cy="10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ella 30">
            <a:extLst>
              <a:ext uri="{FF2B5EF4-FFF2-40B4-BE49-F238E27FC236}">
                <a16:creationId xmlns:a16="http://schemas.microsoft.com/office/drawing/2014/main" id="{5C5780AE-CDC1-4D48-AC3B-CA4029680EA1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403219"/>
          <a:ext cx="1863416" cy="3240000"/>
        </p:xfrm>
        <a:graphic>
          <a:graphicData uri="http://schemas.openxmlformats.org/drawingml/2006/table">
            <a:tbl>
              <a:tblPr/>
              <a:tblGrid>
                <a:gridCol w="1330823">
                  <a:extLst>
                    <a:ext uri="{9D8B030D-6E8A-4147-A177-3AD203B41FA5}">
                      <a16:colId xmlns:a16="http://schemas.microsoft.com/office/drawing/2014/main" val="1336533331"/>
                    </a:ext>
                  </a:extLst>
                </a:gridCol>
                <a:gridCol w="532593">
                  <a:extLst>
                    <a:ext uri="{9D8B030D-6E8A-4147-A177-3AD203B41FA5}">
                      <a16:colId xmlns:a16="http://schemas.microsoft.com/office/drawing/2014/main" val="93083286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Micra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060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Qashqai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654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Juke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100" b="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692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X-Trail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9280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LEAF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25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E-NV200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552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NV200</a:t>
                      </a:r>
                      <a:endParaRPr lang="es-ES" sz="1100" b="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811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NV300</a:t>
                      </a:r>
                      <a:endParaRPr lang="es-ES" sz="1100" b="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49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NT400 </a:t>
                      </a:r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cabstar</a:t>
                      </a:r>
                      <a:endParaRPr lang="it-IT" sz="1100" b="0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163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b="1" dirty="0" err="1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Navara</a:t>
                      </a:r>
                      <a:endParaRPr lang="it-IT" sz="1100" b="1" dirty="0">
                        <a:solidFill>
                          <a:srgbClr val="1C365B"/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it-IT" sz="1100" b="0" kern="1200" dirty="0">
                          <a:solidFill>
                            <a:srgbClr val="1C365B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5%</a:t>
                      </a:r>
                    </a:p>
                  </a:txBody>
                  <a:tcPr marL="45440" marR="45440" marT="45440" marB="45440">
                    <a:lnL>
                      <a:noFill/>
                    </a:lnL>
                    <a:lnR>
                      <a:noFill/>
                    </a:lnR>
                    <a:lnT w="4763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73735"/>
                  </a:ext>
                </a:extLst>
              </a:tr>
            </a:tbl>
          </a:graphicData>
        </a:graphic>
      </p:graphicFrame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7ECA082-9258-42B8-8F62-FFC98B2DC3AE}"/>
              </a:ext>
            </a:extLst>
          </p:cNvPr>
          <p:cNvSpPr txBox="1"/>
          <p:nvPr/>
        </p:nvSpPr>
        <p:spPr>
          <a:xfrm>
            <a:off x="5963835" y="939921"/>
            <a:ext cx="209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Tabella sconti</a:t>
            </a:r>
          </a:p>
        </p:txBody>
      </p:sp>
    </p:spTree>
    <p:extLst>
      <p:ext uri="{BB962C8B-B14F-4D97-AF65-F5344CB8AC3E}">
        <p14:creationId xmlns:p14="http://schemas.microsoft.com/office/powerpoint/2010/main" val="3915278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12">
            <a:extLst>
              <a:ext uri="{FF2B5EF4-FFF2-40B4-BE49-F238E27FC236}">
                <a16:creationId xmlns:a16="http://schemas.microsoft.com/office/drawing/2014/main" id="{AF9A5921-1C2C-4E2E-8553-8EE99AF76F95}"/>
              </a:ext>
            </a:extLst>
          </p:cNvPr>
          <p:cNvSpPr/>
          <p:nvPr/>
        </p:nvSpPr>
        <p:spPr>
          <a:xfrm rot="10800000">
            <a:off x="5612867" y="514383"/>
            <a:ext cx="6411176" cy="3491839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7924492-91CD-4814-AFB0-280D8EC4F606}"/>
              </a:ext>
            </a:extLst>
          </p:cNvPr>
          <p:cNvSpPr/>
          <p:nvPr/>
        </p:nvSpPr>
        <p:spPr>
          <a:xfrm>
            <a:off x="265062" y="181403"/>
            <a:ext cx="4852855" cy="4355176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DC2EC7-AE22-444A-A369-9DDB11282E18}"/>
              </a:ext>
            </a:extLst>
          </p:cNvPr>
          <p:cNvSpPr txBox="1"/>
          <p:nvPr/>
        </p:nvSpPr>
        <p:spPr>
          <a:xfrm>
            <a:off x="782146" y="4814961"/>
            <a:ext cx="3818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ServiziPiù</a:t>
            </a:r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è il marchio dedicato agli associati </a:t>
            </a:r>
            <a:r>
              <a:rPr lang="it-IT" sz="1600" b="1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</a:t>
            </a:r>
            <a:r>
              <a:rPr lang="it-IT" sz="16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che offre tantissime offerte e promozioni utili, alle imprese come alle persone, nella vita di ogni giorno.</a:t>
            </a:r>
          </a:p>
          <a:p>
            <a:pPr algn="just"/>
            <a:endParaRPr lang="it-IT" sz="16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EB6A7CC-5901-4C77-8D6F-97616F0FB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66" y="4071538"/>
            <a:ext cx="1550703" cy="219349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776597-BB12-4097-98B0-3A35323D6EF2}"/>
              </a:ext>
            </a:extLst>
          </p:cNvPr>
          <p:cNvSpPr txBox="1"/>
          <p:nvPr/>
        </p:nvSpPr>
        <p:spPr>
          <a:xfrm>
            <a:off x="5325698" y="5680493"/>
            <a:ext cx="686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Partnership e opportunità del Sistema CNA</a:t>
            </a:r>
          </a:p>
        </p:txBody>
      </p:sp>
    </p:spTree>
    <p:extLst>
      <p:ext uri="{BB962C8B-B14F-4D97-AF65-F5344CB8AC3E}">
        <p14:creationId xmlns:p14="http://schemas.microsoft.com/office/powerpoint/2010/main" val="2649759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Peugeot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EA021A-53DA-44D4-B954-77E832CE956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71" y="3023219"/>
            <a:ext cx="4324056" cy="1892120"/>
          </a:xfrm>
        </p:spPr>
        <p:txBody>
          <a:bodyPr/>
          <a:lstStyle/>
          <a:p>
            <a:r>
              <a:rPr lang="it-IT" dirty="0"/>
              <a:t>Presenta la card virtuale, scaricabile dalla tua pagina profilo, direttamente presso il Concessionario e approfitta dello sconto.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7ED12E-2521-4BC7-B32C-153E139760A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dirty="0"/>
              <a:t>Sconto aggiuntivo, </a:t>
            </a:r>
            <a:r>
              <a:rPr lang="it-IT" dirty="0"/>
              <a:t>oltre la promozione del momento sia per l’acquisto che per il noleggio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050" name="Picture 2" descr="SUV Peugeot 5008 Napoli - Autouno Peugeot">
            <a:extLst>
              <a:ext uri="{FF2B5EF4-FFF2-40B4-BE49-F238E27FC236}">
                <a16:creationId xmlns:a16="http://schemas.microsoft.com/office/drawing/2014/main" id="{F4E86790-189F-4665-981E-C31E9CE3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13" y="3275191"/>
            <a:ext cx="3557915" cy="247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1396A28-449E-4A84-BBE0-CF5424AF1D67}"/>
              </a:ext>
            </a:extLst>
          </p:cNvPr>
          <p:cNvPicPr>
            <a:picLocks noGrp="1" noChangeAspect="1" noChangeArrowheads="1"/>
          </p:cNvPicPr>
          <p:nvPr>
            <p:ph type="pic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ugeot - Wikipedia">
            <a:extLst>
              <a:ext uri="{FF2B5EF4-FFF2-40B4-BE49-F238E27FC236}">
                <a16:creationId xmlns:a16="http://schemas.microsoft.com/office/drawing/2014/main" id="{69BF89CD-CF2B-498D-AF11-81BC5BAE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02" y="196056"/>
            <a:ext cx="907526" cy="9998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65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Vai in concessionaria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PIAGGIO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ED934559-C61D-470C-84B5-04424B8F09D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3A943E-9384-43D1-A70A-EECF9430ECF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Visita la </a:t>
            </a:r>
            <a:r>
              <a:rPr lang="it-IT" dirty="0">
                <a:hlinkClick r:id="rId4"/>
              </a:rPr>
              <a:t>pagina dedicata</a:t>
            </a:r>
            <a:r>
              <a:rPr lang="it-IT" dirty="0"/>
              <a:t> del partner, accedi o registrati scegliendo la convenzione CNA tra quelle proposte. Una volta effettuato l’accesso, scarica il modulo e recati in concessionaria.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CF9A30A-82B2-4901-9EB2-AD5E798C825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20%.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16" descr="Piaggio motorcycle logo history and Meaning, bike emblem">
            <a:extLst>
              <a:ext uri="{FF2B5EF4-FFF2-40B4-BE49-F238E27FC236}">
                <a16:creationId xmlns:a16="http://schemas.microsoft.com/office/drawing/2014/main" id="{01535A12-5D99-46AE-8BDE-1DCDA6E3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248" y="154144"/>
            <a:ext cx="930971" cy="7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isultato immagini per vespa logo">
            <a:extLst>
              <a:ext uri="{FF2B5EF4-FFF2-40B4-BE49-F238E27FC236}">
                <a16:creationId xmlns:a16="http://schemas.microsoft.com/office/drawing/2014/main" id="{1E7C53EB-CE48-4A36-9460-A0AAA7C5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67" y="1166592"/>
            <a:ext cx="1080000" cy="4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isultato immagini per aprilia logo">
            <a:extLst>
              <a:ext uri="{FF2B5EF4-FFF2-40B4-BE49-F238E27FC236}">
                <a16:creationId xmlns:a16="http://schemas.microsoft.com/office/drawing/2014/main" id="{6203FACB-C6D5-44CE-B508-F1EC263A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05" y="1862176"/>
            <a:ext cx="926367" cy="5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E2C66167-450E-491D-B5E2-EFFEC98F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92" y="2623445"/>
            <a:ext cx="1446197" cy="46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isultato immagini per vespa piaggio">
            <a:extLst>
              <a:ext uri="{FF2B5EF4-FFF2-40B4-BE49-F238E27FC236}">
                <a16:creationId xmlns:a16="http://schemas.microsoft.com/office/drawing/2014/main" id="{261F32EC-098C-45EF-9F21-713A9CDB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11" y="3173581"/>
            <a:ext cx="3526368" cy="25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421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AWD N045701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Avis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4AD03B64-5C20-41C0-A29E-3FA4709F6AF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Collegati al sito del partner, inserisci il codice sconto oppure chiama il Centro prenotazioni Avis all’ </a:t>
            </a:r>
            <a:r>
              <a:rPr lang="it-IT" b="1" dirty="0"/>
              <a:t>199.100133</a:t>
            </a:r>
            <a:r>
              <a:rPr lang="it-IT" dirty="0"/>
              <a:t> comunicando il </a:t>
            </a:r>
            <a:r>
              <a:rPr lang="it-IT" b="1" dirty="0"/>
              <a:t>Codice Sconto: AWD N045701</a:t>
            </a:r>
            <a:r>
              <a:rPr lang="it-IT" dirty="0"/>
              <a:t>.</a:t>
            </a:r>
          </a:p>
          <a:p>
            <a:r>
              <a:rPr lang="it-IT" dirty="0"/>
              <a:t>Per prenotazioni di Auto mensile: </a:t>
            </a:r>
            <a:r>
              <a:rPr lang="it-IT" b="1" dirty="0"/>
              <a:t>Codice di Sconto AWD N045703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F8E594-9756-4115-98A3-826D8B8738B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15%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Noleggio Auto e veicoli - Avis">
            <a:extLst>
              <a:ext uri="{FF2B5EF4-FFF2-40B4-BE49-F238E27FC236}">
                <a16:creationId xmlns:a16="http://schemas.microsoft.com/office/drawing/2014/main" id="{11C6DC14-FD60-43C4-B56E-A790DB380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19" y="197682"/>
            <a:ext cx="1330204" cy="6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avis autonoleggio">
            <a:extLst>
              <a:ext uri="{FF2B5EF4-FFF2-40B4-BE49-F238E27FC236}">
                <a16:creationId xmlns:a16="http://schemas.microsoft.com/office/drawing/2014/main" id="{1C681649-3E13-4178-8521-687B8BD9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98" y="3255818"/>
            <a:ext cx="2586903" cy="29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43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o immagini per maggiore autonoleggio">
            <a:extLst>
              <a:ext uri="{FF2B5EF4-FFF2-40B4-BE49-F238E27FC236}">
                <a16:creationId xmlns:a16="http://schemas.microsoft.com/office/drawing/2014/main" id="{81637E25-CFA7-4C69-8F02-48A320E35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r="5054"/>
          <a:stretch/>
        </p:blipFill>
        <p:spPr bwMode="auto">
          <a:xfrm>
            <a:off x="5279789" y="3429000"/>
            <a:ext cx="4334664" cy="19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U032800 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Maggiore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C99E307C-D853-41C7-B5B4-709BEFAB8C0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Inserisci il </a:t>
            </a:r>
            <a:r>
              <a:rPr lang="it-IT" b="1" dirty="0"/>
              <a:t>codice U032800 </a:t>
            </a:r>
            <a:r>
              <a:rPr lang="it-IT" dirty="0"/>
              <a:t>nello spazio dedicato nella pagina di prenotazione.</a:t>
            </a:r>
          </a:p>
          <a:p>
            <a:r>
              <a:rPr lang="it-IT" dirty="0"/>
              <a:t>Per prenotazioni telefoniche, </a:t>
            </a:r>
            <a:r>
              <a:rPr lang="it-IT" b="1" dirty="0"/>
              <a:t>contattare il numero 199.151.120 citando il codice U032800</a:t>
            </a:r>
          </a:p>
          <a:p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D5650DA-115D-4C0D-8BF7-9651E4C04BA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15%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3" name="AutoShape 4" descr="Risultato immagini per maggiore autonoleggio">
            <a:extLst>
              <a:ext uri="{FF2B5EF4-FFF2-40B4-BE49-F238E27FC236}">
                <a16:creationId xmlns:a16="http://schemas.microsoft.com/office/drawing/2014/main" id="{E4C4BBA6-129D-4E84-8D34-1E17B544A9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Picture 4" descr="Logo Maggiore - Confcommercio Lecco">
            <a:extLst>
              <a:ext uri="{FF2B5EF4-FFF2-40B4-BE49-F238E27FC236}">
                <a16:creationId xmlns:a16="http://schemas.microsoft.com/office/drawing/2014/main" id="{21B1B7B1-E2F6-4C07-9693-27804333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44" y="409920"/>
            <a:ext cx="1509547" cy="4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35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9773705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Sixt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D6A69520-7B91-479B-8C22-05DE458022A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Se effettui la prenotazione telefonica (</a:t>
            </a:r>
            <a:r>
              <a:rPr lang="it-IT" dirty="0">
                <a:hlinkClick r:id="rId4"/>
              </a:rPr>
              <a:t>0294757979</a:t>
            </a:r>
            <a:r>
              <a:rPr lang="it-IT" dirty="0"/>
              <a:t>), ti preghiamo di indicare il </a:t>
            </a:r>
            <a:r>
              <a:rPr lang="it-IT" b="1" dirty="0"/>
              <a:t>codice «9773705». </a:t>
            </a:r>
            <a:r>
              <a:rPr lang="it-IT" dirty="0"/>
              <a:t>Se prenoti online, ti ricordiamo che </a:t>
            </a:r>
            <a:r>
              <a:rPr lang="it-IT" b="1" dirty="0"/>
              <a:t>l’offerta speciale è già stata scontata nello shop dedicato.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BD2B9F-9DFF-42D4-B73C-AE1CEC06707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4" descr="Sixt rent a car">
            <a:extLst>
              <a:ext uri="{FF2B5EF4-FFF2-40B4-BE49-F238E27FC236}">
                <a16:creationId xmlns:a16="http://schemas.microsoft.com/office/drawing/2014/main" id="{11D0002E-3690-4DD1-82FC-C1AF523B5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t="22621" r="18897" b="23852"/>
          <a:stretch/>
        </p:blipFill>
        <p:spPr bwMode="auto">
          <a:xfrm>
            <a:off x="7956054" y="277462"/>
            <a:ext cx="1245097" cy="75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o immagini per sixt autonoleggio">
            <a:extLst>
              <a:ext uri="{FF2B5EF4-FFF2-40B4-BE49-F238E27FC236}">
                <a16:creationId xmlns:a16="http://schemas.microsoft.com/office/drawing/2014/main" id="{5CC2AE50-CA9B-483C-81C1-37C90EAA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45" y="2773280"/>
            <a:ext cx="4742804" cy="26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26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Contatta il partner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KsRent</a:t>
            </a:r>
            <a:endParaRPr lang="it-IT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63C72554-97FC-4A0A-B655-B56296F9617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Chiama KS </a:t>
            </a:r>
            <a:r>
              <a:rPr lang="it-IT" dirty="0" err="1">
                <a:latin typeface="Poppins" panose="00000500000000000000"/>
              </a:rPr>
              <a:t>Rent</a:t>
            </a:r>
            <a:r>
              <a:rPr lang="it-IT" dirty="0">
                <a:latin typeface="Poppins" panose="00000500000000000000"/>
              </a:rPr>
              <a:t>: 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06.4403963 – 375.6063332 o al 320.2475908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(Numeri attivi dal Lunedì al Venerdì 10:00 – 19:00 orario continuato)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O scrivi a: </a:t>
            </a:r>
            <a:r>
              <a:rPr lang="it-IT" dirty="0">
                <a:latin typeface="Poppins" panose="00000500000000000000"/>
                <a:hlinkClick r:id="rId4"/>
              </a:rPr>
              <a:t>accordocna@ksrent.it</a:t>
            </a:r>
            <a:r>
              <a:rPr lang="it-IT" dirty="0">
                <a:latin typeface="Poppins" panose="0000050000000000000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Poppins" panose="00000500000000000000"/>
              </a:rPr>
              <a:t>oppure manda un Whatsapp al </a:t>
            </a:r>
            <a:r>
              <a:rPr lang="it-IT" dirty="0">
                <a:latin typeface="Poppins" panose="00000500000000000000"/>
                <a:hlinkClick r:id="rId5"/>
              </a:rPr>
              <a:t>391 434 9376</a:t>
            </a: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>
              <a:latin typeface="Poppins" panose="00000500000000000000"/>
            </a:endParaRPr>
          </a:p>
          <a:p>
            <a:pPr>
              <a:spcBef>
                <a:spcPts val="0"/>
              </a:spcBef>
            </a:pP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697C6E3-78B3-4139-AE48-3E0879E8FC8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>
                <a:latin typeface="Poppins" panose="00000500000000000000"/>
              </a:rPr>
              <a:t>Formula zero anticipo, </a:t>
            </a:r>
            <a:r>
              <a:rPr lang="it-IT" b="1" dirty="0">
                <a:latin typeface="Poppins" panose="00000500000000000000"/>
              </a:rPr>
              <a:t>preventivi personalizzati e il prezzo migliore del momento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8E36AAD-04F2-4C71-A1A3-DDBB9486D5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3356263"/>
            <a:ext cx="3340605" cy="2232931"/>
          </a:xfrm>
          <a:prstGeom prst="rect">
            <a:avLst/>
          </a:prstGeom>
        </p:spPr>
      </p:pic>
      <p:pic>
        <p:nvPicPr>
          <p:cNvPr id="17" name="Picture 4" descr="Home - KS Rent">
            <a:extLst>
              <a:ext uri="{FF2B5EF4-FFF2-40B4-BE49-F238E27FC236}">
                <a16:creationId xmlns:a16="http://schemas.microsoft.com/office/drawing/2014/main" id="{8467D86D-0874-4C06-A7D5-C9722A41F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03" y="194593"/>
            <a:ext cx="1478605" cy="4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66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codice M026159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Amico Blu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9BA951EC-F74F-4CD9-B2D5-18C9EFFB966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Il prezzo è già scontato nello store.</a:t>
            </a:r>
          </a:p>
          <a:p>
            <a:r>
              <a:rPr lang="it-IT" dirty="0">
                <a:latin typeface="Poppins" panose="00000500000000000000"/>
              </a:rPr>
              <a:t>Per prenotazioni telefoniche </a:t>
            </a:r>
            <a:r>
              <a:rPr lang="it-IT" b="1" dirty="0">
                <a:latin typeface="Poppins" panose="00000500000000000000"/>
              </a:rPr>
              <a:t>chiama il 1991511988 </a:t>
            </a:r>
            <a:r>
              <a:rPr lang="it-IT" dirty="0">
                <a:latin typeface="Poppins" panose="00000500000000000000"/>
              </a:rPr>
              <a:t>citando il </a:t>
            </a:r>
            <a:r>
              <a:rPr lang="it-IT" b="1" dirty="0">
                <a:latin typeface="Poppins" panose="00000500000000000000"/>
              </a:rPr>
              <a:t>codice M026159.</a:t>
            </a:r>
            <a:endParaRPr lang="it-IT" sz="1800" dirty="0">
              <a:latin typeface="Poppins" panose="0000050000000000000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C1F767-71E0-4C30-917A-FC66FCDF4F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50"/>
            <a:ext cx="4762493" cy="795647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Poppins" panose="00000500000000000000"/>
              </a:rPr>
              <a:t>15% di sconto</a:t>
            </a:r>
            <a:r>
              <a:rPr lang="it-IT" dirty="0">
                <a:latin typeface="Poppins" panose="00000500000000000000"/>
              </a:rPr>
              <a:t> </a:t>
            </a:r>
            <a:r>
              <a:rPr lang="it-IT" sz="1400" dirty="0">
                <a:latin typeface="Poppins" panose="00000500000000000000"/>
              </a:rPr>
              <a:t>sulle migliori tariffe</a:t>
            </a:r>
          </a:p>
          <a:p>
            <a:r>
              <a:rPr lang="it-IT" sz="1400" b="1" dirty="0">
                <a:latin typeface="Poppins" panose="00000500000000000000"/>
              </a:rPr>
              <a:t>Ulteriore 5% di sconto </a:t>
            </a:r>
            <a:r>
              <a:rPr lang="it-IT" sz="1400" dirty="0">
                <a:latin typeface="Poppins" panose="00000500000000000000"/>
              </a:rPr>
              <a:t>in caso di prepagamento del noleggio.</a:t>
            </a:r>
            <a:endParaRPr lang="it-IT" dirty="0">
              <a:latin typeface="Poppins" panose="0000050000000000000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Noleggio Furgoni Medi | AmicoBlu">
            <a:extLst>
              <a:ext uri="{FF2B5EF4-FFF2-40B4-BE49-F238E27FC236}">
                <a16:creationId xmlns:a16="http://schemas.microsoft.com/office/drawing/2014/main" id="{FB78A58D-35D2-4F09-92E2-3D425B010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73" y="3496609"/>
            <a:ext cx="3138655" cy="196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imo Piano">
            <a:extLst>
              <a:ext uri="{FF2B5EF4-FFF2-40B4-BE49-F238E27FC236}">
                <a16:creationId xmlns:a16="http://schemas.microsoft.com/office/drawing/2014/main" id="{44A66545-5E76-4E97-8F07-D1098F8B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07" y="567410"/>
            <a:ext cx="1552219" cy="2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642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IP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8467AF1-B992-4452-89CF-450B219F3E0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pPr marL="171446" indent="-171446">
              <a:buFont typeface="Courier New" panose="02070309020205020404" pitchFamily="49" charset="0"/>
              <a:buChar char="o"/>
            </a:pPr>
            <a:endParaRPr lang="it-IT" dirty="0">
              <a:latin typeface="Poppins" panose="00000500000000000000"/>
            </a:endParaRPr>
          </a:p>
          <a:p>
            <a:r>
              <a:rPr lang="it-IT" b="1" dirty="0">
                <a:latin typeface="Poppins" panose="00000500000000000000"/>
              </a:rPr>
              <a:t>Come posso ottenere questa offerta?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Vai alla pagina dedicata e richiedi un contatto</a:t>
            </a:r>
          </a:p>
          <a:p>
            <a:pPr marL="171446" indent="-171446">
              <a:buFont typeface="Courier New" panose="02070309020205020404" pitchFamily="49" charset="0"/>
              <a:buChar char="o"/>
            </a:pPr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644BA2-88F6-4F4A-ADB4-BE92F2051F4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837211"/>
          </a:xfrm>
        </p:spPr>
        <p:txBody>
          <a:bodyPr>
            <a:normAutofit fontScale="62500" lnSpcReduction="20000"/>
          </a:bodyPr>
          <a:lstStyle/>
          <a:p>
            <a:pPr marL="171446" indent="-171446">
              <a:buFont typeface="Courier New" panose="02070309020205020404" pitchFamily="49" charset="0"/>
              <a:buChar char="o"/>
            </a:pPr>
            <a:r>
              <a:rPr lang="it-IT" sz="2300" b="1" dirty="0">
                <a:latin typeface="Poppins" panose="00000500000000000000"/>
              </a:rPr>
              <a:t>sconto 1 cent litro rete self 7 cent litro servito. </a:t>
            </a:r>
            <a:endParaRPr lang="it-IT" b="1" dirty="0">
              <a:latin typeface="Poppins" panose="00000500000000000000"/>
            </a:endParaRPr>
          </a:p>
          <a:p>
            <a:pPr marL="171446" indent="-171446">
              <a:buFont typeface="Courier New" panose="02070309020205020404" pitchFamily="49" charset="0"/>
              <a:buChar char="o"/>
            </a:pPr>
            <a:r>
              <a:rPr lang="it-IT" dirty="0">
                <a:latin typeface="Poppins" panose="00000500000000000000"/>
              </a:rPr>
              <a:t>Fatturazione quindicinale Pagamenti a mezzo RID con dilazione di 30gg Nessun Costo Istruttoria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Carta IP Plus | CNA ServiziPIU">
            <a:extLst>
              <a:ext uri="{FF2B5EF4-FFF2-40B4-BE49-F238E27FC236}">
                <a16:creationId xmlns:a16="http://schemas.microsoft.com/office/drawing/2014/main" id="{9D4FCBD0-1FC2-4610-9A61-E6F57585B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21830"/>
          <a:stretch/>
        </p:blipFill>
        <p:spPr bwMode="auto">
          <a:xfrm>
            <a:off x="5757378" y="1941206"/>
            <a:ext cx="2945039" cy="254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758EC8E-55D1-4BE1-B2EF-C5FF4B3643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6" t="2265" r="2695" b="4263"/>
          <a:stretch/>
        </p:blipFill>
        <p:spPr>
          <a:xfrm>
            <a:off x="5995543" y="632009"/>
            <a:ext cx="2468708" cy="1508760"/>
          </a:xfrm>
          <a:prstGeom prst="rect">
            <a:avLst/>
          </a:prstGeom>
        </p:spPr>
      </p:pic>
      <p:pic>
        <p:nvPicPr>
          <p:cNvPr id="17" name="Picture 2" descr="Buono Carburante Virtuale API IP Digitale|Regalo di Carta| - AliExpress">
            <a:extLst>
              <a:ext uri="{FF2B5EF4-FFF2-40B4-BE49-F238E27FC236}">
                <a16:creationId xmlns:a16="http://schemas.microsoft.com/office/drawing/2014/main" id="{9024E3C0-FA7B-4596-B50B-6FEB333B1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20955" b="18720"/>
          <a:stretch/>
        </p:blipFill>
        <p:spPr bwMode="auto">
          <a:xfrm>
            <a:off x="6872056" y="4481227"/>
            <a:ext cx="2468709" cy="14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6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Multicard</a:t>
            </a:r>
            <a:r>
              <a:rPr lang="it-IT" dirty="0"/>
              <a:t> Eni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B11EFA2-89A4-43F0-B221-822705878A3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richiedere la </a:t>
            </a:r>
            <a:r>
              <a:rPr lang="it-IT" dirty="0" err="1">
                <a:latin typeface="Poppins" panose="00000500000000000000"/>
              </a:rPr>
              <a:t>Multicard</a:t>
            </a:r>
            <a:r>
              <a:rPr lang="it-IT" dirty="0">
                <a:latin typeface="Poppins" panose="00000500000000000000"/>
              </a:rPr>
              <a:t> compila il modulo di pre-adesione </a:t>
            </a:r>
            <a:r>
              <a:rPr lang="it-IT" dirty="0">
                <a:latin typeface="Poppins" panose="00000500000000000000"/>
                <a:hlinkClick r:id="rId4"/>
              </a:rPr>
              <a:t>cliccando qui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Per richiedere la </a:t>
            </a:r>
            <a:r>
              <a:rPr lang="it-IT" dirty="0" err="1">
                <a:latin typeface="Poppins" panose="00000500000000000000"/>
              </a:rPr>
              <a:t>Multicard</a:t>
            </a:r>
            <a:r>
              <a:rPr lang="it-IT" dirty="0">
                <a:latin typeface="Poppins" panose="00000500000000000000"/>
              </a:rPr>
              <a:t> Easy compila il modulo di pre-adesione </a:t>
            </a:r>
            <a:r>
              <a:rPr lang="it-IT" dirty="0">
                <a:latin typeface="Poppins" panose="00000500000000000000"/>
                <a:hlinkClick r:id="rId5"/>
              </a:rPr>
              <a:t>cliccando qui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Poi invia il modulo, unitamente alla Carta Virtuale CNA al seguente indirizzo email: </a:t>
            </a:r>
            <a:r>
              <a:rPr lang="it-IT" dirty="0">
                <a:latin typeface="Poppins" panose="00000500000000000000"/>
                <a:hlinkClick r:id="rId6"/>
              </a:rPr>
              <a:t>centromulticard@eni.com</a:t>
            </a:r>
            <a:r>
              <a:rPr lang="it-IT" dirty="0">
                <a:latin typeface="Poppins" panose="00000500000000000000"/>
              </a:rPr>
              <a:t> 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EAC013-58F3-4C6D-9302-D8F93D5480E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Offerte dedicati per gli associati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Taxitam">
            <a:extLst>
              <a:ext uri="{FF2B5EF4-FFF2-40B4-BE49-F238E27FC236}">
                <a16:creationId xmlns:a16="http://schemas.microsoft.com/office/drawing/2014/main" id="{885CC057-C102-491B-9556-9487F326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40" y="2992582"/>
            <a:ext cx="2883507" cy="22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isultato immagini per eni">
            <a:extLst>
              <a:ext uri="{FF2B5EF4-FFF2-40B4-BE49-F238E27FC236}">
                <a16:creationId xmlns:a16="http://schemas.microsoft.com/office/drawing/2014/main" id="{DB46C1CC-6DCC-4E8B-86E2-3E2D557F7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3" y="181841"/>
            <a:ext cx="725619" cy="8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21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39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 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Buoni Carburante ENI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3000725-0873-454A-8227-4E78DDAE3B3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ordinare i Buoni Carburante Elettronici o Digitali compila il modulo di richiesta </a:t>
            </a:r>
            <a:r>
              <a:rPr lang="it-IT" dirty="0">
                <a:latin typeface="Poppins" panose="00000500000000000000"/>
                <a:hlinkClick r:id="rId4"/>
              </a:rPr>
              <a:t>qui presente</a:t>
            </a:r>
            <a:r>
              <a:rPr lang="it-IT" dirty="0">
                <a:latin typeface="Poppins" panose="00000500000000000000"/>
              </a:rPr>
              <a:t> e inviarlo, unitamente alla Carta Virtuale CNA, all’indirizzo email: </a:t>
            </a:r>
            <a:r>
              <a:rPr lang="it-IT" dirty="0">
                <a:latin typeface="Poppins" panose="00000500000000000000"/>
                <a:hlinkClick r:id="rId5"/>
              </a:rPr>
              <a:t>buonicarburante.elettronici@eni.com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D62A21-2252-4DF9-85BF-C3E9EBE2085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dedicati per gli associati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Buoni Carburante Eni | CNA ServiziPIU">
            <a:extLst>
              <a:ext uri="{FF2B5EF4-FFF2-40B4-BE49-F238E27FC236}">
                <a16:creationId xmlns:a16="http://schemas.microsoft.com/office/drawing/2014/main" id="{47901114-18C0-4499-9F68-2D943D94D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0" t="7478" r="7095" b="13330"/>
          <a:stretch/>
        </p:blipFill>
        <p:spPr bwMode="auto">
          <a:xfrm>
            <a:off x="5635870" y="3037229"/>
            <a:ext cx="3860863" cy="27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isultato immagini per eni">
            <a:extLst>
              <a:ext uri="{FF2B5EF4-FFF2-40B4-BE49-F238E27FC236}">
                <a16:creationId xmlns:a16="http://schemas.microsoft.com/office/drawing/2014/main" id="{0396721B-5998-4908-A54D-9C616AB1B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3" y="181841"/>
            <a:ext cx="725619" cy="8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9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12">
            <a:extLst>
              <a:ext uri="{FF2B5EF4-FFF2-40B4-BE49-F238E27FC236}">
                <a16:creationId xmlns:a16="http://schemas.microsoft.com/office/drawing/2014/main" id="{DA6C71A8-BE92-41A5-98CD-67F3FD0CD5ED}"/>
              </a:ext>
            </a:extLst>
          </p:cNvPr>
          <p:cNvSpPr/>
          <p:nvPr/>
        </p:nvSpPr>
        <p:spPr>
          <a:xfrm rot="10800000">
            <a:off x="10068999" y="6098900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28B652D-3FF7-4F7B-BEBB-DCF7400F77AF}"/>
              </a:ext>
            </a:extLst>
          </p:cNvPr>
          <p:cNvSpPr/>
          <p:nvPr/>
        </p:nvSpPr>
        <p:spPr>
          <a:xfrm>
            <a:off x="9652446" y="6082030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99EB1484-E423-4DCD-A438-C134F6BE9AE6}"/>
              </a:ext>
            </a:extLst>
          </p:cNvPr>
          <p:cNvSpPr txBox="1">
            <a:spLocks/>
          </p:cNvSpPr>
          <p:nvPr/>
        </p:nvSpPr>
        <p:spPr>
          <a:xfrm>
            <a:off x="1092679" y="4645444"/>
            <a:ext cx="4316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100" dirty="0">
                <a:latin typeface="Poppins" panose="00000500000000000000" pitchFamily="2" charset="0"/>
                <a:cs typeface="Poppins" panose="00000500000000000000" pitchFamily="2" charset="0"/>
              </a:rPr>
              <a:t>Questo documento rappresenta in sintesi i contenuti derivanti da accordi in partnership che CNA ha stipulato per offrire opportunità e vantaggi alle imprese e alle persone associate.</a:t>
            </a:r>
          </a:p>
          <a:p>
            <a:pPr algn="just"/>
            <a:r>
              <a:rPr lang="it-IT" sz="1100" dirty="0">
                <a:latin typeface="Poppins" panose="00000500000000000000" pitchFamily="2" charset="0"/>
                <a:cs typeface="Poppins" panose="00000500000000000000" pitchFamily="2" charset="0"/>
              </a:rPr>
              <a:t>Vi consigliamo di non stampare quantità importanti di questo documento in considerazione del continuo aggiornamento delle proposte dei partner presenti, come dei nuovi.</a:t>
            </a:r>
          </a:p>
        </p:txBody>
      </p:sp>
    </p:spTree>
    <p:extLst>
      <p:ext uri="{BB962C8B-B14F-4D97-AF65-F5344CB8AC3E}">
        <p14:creationId xmlns:p14="http://schemas.microsoft.com/office/powerpoint/2010/main" val="731076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Mobilità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70" y="654015"/>
            <a:ext cx="5003423" cy="523605"/>
          </a:xfrm>
        </p:spPr>
        <p:txBody>
          <a:bodyPr/>
          <a:lstStyle/>
          <a:p>
            <a:r>
              <a:rPr lang="it-IT" dirty="0"/>
              <a:t>Carta Carburante UTA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4F0C2C77-E674-4E88-B7E6-5E2F294DBC5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 dalla pagina del partner, </a:t>
            </a:r>
            <a:r>
              <a:rPr lang="it-IT" dirty="0">
                <a:latin typeface="Poppins" panose="00000500000000000000"/>
                <a:hlinkClick r:id="rId2"/>
              </a:rPr>
              <a:t>cliccando qui</a:t>
            </a:r>
            <a:r>
              <a:rPr lang="it-IT" dirty="0">
                <a:latin typeface="Poppins" panose="00000500000000000000"/>
              </a:rPr>
              <a:t>, e sarai ricontattato entro 24 ore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9DEF91-1346-4830-B75D-15A80BFF28F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750701"/>
            <a:ext cx="4762493" cy="924959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Poppins" panose="00000500000000000000"/>
              </a:rPr>
              <a:t>Card UTA a soli 10 euro </a:t>
            </a:r>
            <a:r>
              <a:rPr lang="it-IT" sz="1500" dirty="0">
                <a:latin typeface="Poppins" panose="00000500000000000000"/>
              </a:rPr>
              <a:t>e la </a:t>
            </a:r>
            <a:r>
              <a:rPr lang="it-IT" sz="1500" b="1" dirty="0">
                <a:latin typeface="Poppins" panose="00000500000000000000"/>
              </a:rPr>
              <a:t>riduzione</a:t>
            </a:r>
            <a:r>
              <a:rPr lang="it-IT" sz="1500" dirty="0">
                <a:latin typeface="Poppins" panose="00000500000000000000"/>
              </a:rPr>
              <a:t> della </a:t>
            </a:r>
            <a:r>
              <a:rPr lang="it-IT" sz="1500" b="1" dirty="0">
                <a:latin typeface="Poppins" panose="00000500000000000000"/>
              </a:rPr>
              <a:t>commissione sull’imponibile </a:t>
            </a:r>
            <a:r>
              <a:rPr lang="it-IT" sz="1500" dirty="0">
                <a:latin typeface="Poppins" panose="00000500000000000000"/>
              </a:rPr>
              <a:t>dal 3,5% </a:t>
            </a:r>
            <a:r>
              <a:rPr lang="it-IT" sz="1500" b="1" dirty="0">
                <a:latin typeface="Poppins" panose="00000500000000000000"/>
              </a:rPr>
              <a:t>al 2%</a:t>
            </a:r>
            <a:r>
              <a:rPr lang="it-IT" sz="1500" dirty="0">
                <a:latin typeface="Poppins" panose="00000500000000000000"/>
              </a:rPr>
              <a:t>, oltre al </a:t>
            </a:r>
            <a:r>
              <a:rPr lang="it-IT" sz="1500" b="1" dirty="0">
                <a:latin typeface="Poppins" panose="00000500000000000000"/>
              </a:rPr>
              <a:t>servizio di consulenza gratuito e assistenza dedicata</a:t>
            </a:r>
            <a:r>
              <a:rPr lang="it-IT" sz="1500" dirty="0">
                <a:latin typeface="Poppins" panose="00000500000000000000"/>
              </a:rPr>
              <a:t>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La carta carburante UTA economica per le aziende | UTA">
            <a:extLst>
              <a:ext uri="{FF2B5EF4-FFF2-40B4-BE49-F238E27FC236}">
                <a16:creationId xmlns:a16="http://schemas.microsoft.com/office/drawing/2014/main" id="{3B02EDB9-CB41-4C3C-8716-5327AEC3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23" y="3280915"/>
            <a:ext cx="3019676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C7C4170-4F6C-4383-8C5E-41ACD24B3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025" y="120155"/>
            <a:ext cx="895147" cy="8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66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48922161-8046-4926-BD3D-457B2E8F0EAA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EE0790E-504A-469A-BA14-957267DF03A1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9562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EC7A631-9B6E-4052-8255-D4AF039B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1" y="2014531"/>
            <a:ext cx="5519379" cy="327156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Tecnologia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42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3E8242-7ECD-4CFB-9EB0-A8020D1142C0}"/>
              </a:ext>
            </a:extLst>
          </p:cNvPr>
          <p:cNvSpPr txBox="1"/>
          <p:nvPr/>
        </p:nvSpPr>
        <p:spPr>
          <a:xfrm>
            <a:off x="4312881" y="2519045"/>
            <a:ext cx="30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6000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e il futuro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F6F9A30-D22A-4A50-87E2-31997663F79C}"/>
              </a:ext>
            </a:extLst>
          </p:cNvPr>
          <p:cNvSpPr txBox="1"/>
          <p:nvPr/>
        </p:nvSpPr>
        <p:spPr>
          <a:xfrm>
            <a:off x="4312882" y="2977469"/>
            <a:ext cx="4272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Prodotti e servizi tecnologici. Le soluzioni migliori per le imprese e le persone.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D48F1E-7177-48A5-AA87-507F5DA90EEB}"/>
              </a:ext>
            </a:extLst>
          </p:cNvPr>
          <p:cNvSpPr txBox="1"/>
          <p:nvPr/>
        </p:nvSpPr>
        <p:spPr>
          <a:xfrm>
            <a:off x="9260579" y="4566311"/>
            <a:ext cx="2718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Device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Elettrodomestici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Personal computer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Registratori di cassa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Smartphone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Tablet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Telefonia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F2F3EE53-3B47-4A6C-959C-6F30BF793025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41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la sede CNA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SIXTEMA - INFOCERT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83CFF6E-D399-418F-B56A-390D998B19D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informazioni e per attivare il servizio chiama la </a:t>
            </a:r>
            <a:r>
              <a:rPr lang="it-IT" dirty="0">
                <a:latin typeface="Poppins" panose="00000500000000000000"/>
                <a:hlinkClick r:id="rId2"/>
              </a:rPr>
              <a:t>tua sede CNA di riferimento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B1423B-69FF-46E3-BEF2-62BA598BC34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50"/>
            <a:ext cx="4762493" cy="769671"/>
          </a:xfrm>
        </p:spPr>
        <p:txBody>
          <a:bodyPr>
            <a:normAutofit fontScale="85000" lnSpcReduction="10000"/>
          </a:bodyPr>
          <a:lstStyle/>
          <a:p>
            <a:r>
              <a:rPr lang="it-IT" dirty="0">
                <a:latin typeface="Poppins" panose="00000500000000000000"/>
              </a:rPr>
              <a:t>CNA offre per mezzo di  </a:t>
            </a:r>
            <a:r>
              <a:rPr lang="it-IT" dirty="0" err="1">
                <a:latin typeface="Poppins" panose="00000500000000000000"/>
              </a:rPr>
              <a:t>Sixtema</a:t>
            </a:r>
            <a:r>
              <a:rPr lang="it-IT" dirty="0">
                <a:latin typeface="Poppins" panose="00000500000000000000"/>
              </a:rPr>
              <a:t>, a </a:t>
            </a:r>
            <a:r>
              <a:rPr lang="it-IT" b="1" dirty="0">
                <a:latin typeface="Poppins" panose="00000500000000000000"/>
              </a:rPr>
              <a:t>prezzi agevolati </a:t>
            </a:r>
            <a:r>
              <a:rPr lang="it-IT" dirty="0">
                <a:latin typeface="Poppins" panose="00000500000000000000"/>
              </a:rPr>
              <a:t>ai suoi associati, alcuni servizi come Firma Digitale, Posta Certificata e SPID.</a:t>
            </a: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99AD6EC-C655-4954-B88E-0EDE3966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36" y="4360625"/>
            <a:ext cx="2170469" cy="113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isultato immagini per infocert">
            <a:extLst>
              <a:ext uri="{FF2B5EF4-FFF2-40B4-BE49-F238E27FC236}">
                <a16:creationId xmlns:a16="http://schemas.microsoft.com/office/drawing/2014/main" id="{CB23D10A-44D5-4231-A5BE-BBE9591E7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 bwMode="auto">
          <a:xfrm>
            <a:off x="8125892" y="175473"/>
            <a:ext cx="1188765" cy="43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isultato immagini per sixtema tinexta">
            <a:extLst>
              <a:ext uri="{FF2B5EF4-FFF2-40B4-BE49-F238E27FC236}">
                <a16:creationId xmlns:a16="http://schemas.microsoft.com/office/drawing/2014/main" id="{89DA01B5-B795-41E5-93D5-E1EF5E9C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73" y="477893"/>
            <a:ext cx="1308407" cy="6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isultato immagini per spid">
            <a:extLst>
              <a:ext uri="{FF2B5EF4-FFF2-40B4-BE49-F238E27FC236}">
                <a16:creationId xmlns:a16="http://schemas.microsoft.com/office/drawing/2014/main" id="{513FD1C1-87A5-4699-B7B7-CE9B5769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447" y="3463247"/>
            <a:ext cx="1070459" cy="5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DF2DF77-FE29-45F3-BE8E-4FB509210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19230"/>
          <a:stretch/>
        </p:blipFill>
        <p:spPr bwMode="auto">
          <a:xfrm>
            <a:off x="6043120" y="3314603"/>
            <a:ext cx="2385371" cy="20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43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Samsung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450E05E-6D19-493C-961E-8A9694F5553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ottenere l'offerta: </a:t>
            </a:r>
          </a:p>
          <a:p>
            <a:pPr marL="342891" indent="-342891">
              <a:buAutoNum type="arabicPeriod"/>
            </a:pPr>
            <a:r>
              <a:rPr lang="it-IT" dirty="0">
                <a:latin typeface="Poppins" panose="00000500000000000000"/>
              </a:rPr>
              <a:t>Registrati con il </a:t>
            </a:r>
            <a:r>
              <a:rPr lang="it-IT" b="1" dirty="0">
                <a:latin typeface="Poppins" panose="00000500000000000000"/>
              </a:rPr>
              <a:t>codice di verifica (SPR_CNA)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pPr marL="342891" indent="-342891">
              <a:buAutoNum type="arabicPeriod"/>
            </a:pPr>
            <a:r>
              <a:rPr lang="it-IT" dirty="0">
                <a:latin typeface="Poppins" panose="00000500000000000000"/>
              </a:rPr>
              <a:t>Accedi allo </a:t>
            </a:r>
            <a:r>
              <a:rPr lang="it-IT" dirty="0">
                <a:latin typeface="Poppins" panose="00000500000000000000"/>
                <a:hlinkClick r:id="rId2"/>
              </a:rPr>
              <a:t>Shop online </a:t>
            </a:r>
            <a:r>
              <a:rPr lang="it-IT" dirty="0">
                <a:latin typeface="Poppins" panose="00000500000000000000"/>
              </a:rPr>
              <a:t>ed effettua il login </a:t>
            </a:r>
          </a:p>
          <a:p>
            <a:r>
              <a:rPr lang="it-IT" b="1" dirty="0">
                <a:latin typeface="Poppins" panose="00000500000000000000"/>
              </a:rPr>
              <a:t>NB</a:t>
            </a:r>
            <a:r>
              <a:rPr lang="it-IT" dirty="0">
                <a:latin typeface="Poppins" panose="00000500000000000000"/>
              </a:rPr>
              <a:t>: il sito Samsung Partners </a:t>
            </a:r>
            <a:r>
              <a:rPr lang="it-IT" dirty="0" err="1">
                <a:latin typeface="Poppins" panose="00000500000000000000"/>
              </a:rPr>
              <a:t>Reward</a:t>
            </a:r>
            <a:r>
              <a:rPr lang="it-IT" dirty="0">
                <a:latin typeface="Poppins" panose="00000500000000000000"/>
              </a:rPr>
              <a:t> presenta già tutti i prodotti scontati e non è necessario inserire alcun codice sconto a carrello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A9FEFE-5DDA-458E-831B-FE85033FAD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sconto fino al 50%</a:t>
            </a:r>
            <a:r>
              <a:rPr lang="it-IT" dirty="0">
                <a:latin typeface="Poppins" panose="00000500000000000000"/>
              </a:rPr>
              <a:t> 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 del fornitore">
            <a:extLst>
              <a:ext uri="{FF2B5EF4-FFF2-40B4-BE49-F238E27FC236}">
                <a16:creationId xmlns:a16="http://schemas.microsoft.com/office/drawing/2014/main" id="{D9A04819-199F-4FFA-AE18-093D6D76E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1" b="33441"/>
          <a:stretch/>
        </p:blipFill>
        <p:spPr bwMode="auto">
          <a:xfrm>
            <a:off x="7426447" y="372201"/>
            <a:ext cx="1961740" cy="49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Risultato immagini per samsung">
            <a:extLst>
              <a:ext uri="{FF2B5EF4-FFF2-40B4-BE49-F238E27FC236}">
                <a16:creationId xmlns:a16="http://schemas.microsoft.com/office/drawing/2014/main" id="{B4F0C0BD-6C13-4A2B-B3B2-1545C788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442">
            <a:off x="5781283" y="3248837"/>
            <a:ext cx="3665308" cy="189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4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Apple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21AA671-EEF6-477F-AAD1-9ADA4DFBE9F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l’ordine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A3C444-1072-4ECD-BE83-54588B7648D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738497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dal 6% </a:t>
            </a:r>
            <a:r>
              <a:rPr lang="it-IT" dirty="0">
                <a:latin typeface="Poppins" panose="00000500000000000000"/>
              </a:rPr>
              <a:t>su alcuni prodotti della gamma.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 del fornitore">
            <a:extLst>
              <a:ext uri="{FF2B5EF4-FFF2-40B4-BE49-F238E27FC236}">
                <a16:creationId xmlns:a16="http://schemas.microsoft.com/office/drawing/2014/main" id="{A73783D7-4192-4440-BA3C-BBACFDF61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19388"/>
          <a:stretch/>
        </p:blipFill>
        <p:spPr bwMode="auto">
          <a:xfrm>
            <a:off x="8323119" y="285977"/>
            <a:ext cx="680605" cy="78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Risultato immagini per apple">
            <a:extLst>
              <a:ext uri="{FF2B5EF4-FFF2-40B4-BE49-F238E27FC236}">
                <a16:creationId xmlns:a16="http://schemas.microsoft.com/office/drawing/2014/main" id="{D2E5E357-C192-4293-87AA-7C41258E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98" y="1977318"/>
            <a:ext cx="2991007" cy="353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51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Huawei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5BCC552-3203-4B00-AB14-5AE4238CEA3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l’ordine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E32659-F6F4-4D38-959E-F4D1914E2BF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4888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CNA tramite il partner Corporate Benefits offre uno </a:t>
            </a:r>
            <a:r>
              <a:rPr lang="it-IT" b="1" dirty="0"/>
              <a:t>sconto fino al 47% </a:t>
            </a:r>
            <a:r>
              <a:rPr lang="it-IT" dirty="0"/>
              <a:t>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88BCB8D-E991-4DB9-AE8E-13BC1459B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8657" y="137920"/>
            <a:ext cx="1336567" cy="939209"/>
          </a:xfrm>
          <a:prstGeom prst="rect">
            <a:avLst/>
          </a:prstGeom>
        </p:spPr>
      </p:pic>
      <p:pic>
        <p:nvPicPr>
          <p:cNvPr id="28674" name="Picture 2" descr="Risultato immagini per huawei">
            <a:extLst>
              <a:ext uri="{FF2B5EF4-FFF2-40B4-BE49-F238E27FC236}">
                <a16:creationId xmlns:a16="http://schemas.microsoft.com/office/drawing/2014/main" id="{B4078B97-8B98-421B-A68F-8A4DE5FF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08" y="2864626"/>
            <a:ext cx="3415429" cy="28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72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IT-CB-03-6W5-CBE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Garmin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146753AB-BD7F-45A1-B658-24685460198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l’ordine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 </a:t>
            </a:r>
            <a:r>
              <a:rPr lang="it-IT" dirty="0">
                <a:latin typeface="Poppins" panose="00000500000000000000"/>
              </a:rPr>
              <a:t>inserendo il </a:t>
            </a:r>
            <a:r>
              <a:rPr lang="it-IT" b="1" dirty="0">
                <a:latin typeface="Poppins" panose="00000500000000000000"/>
              </a:rPr>
              <a:t>codice sconto IT-CB-03-6W5-CBE</a:t>
            </a:r>
            <a:r>
              <a:rPr lang="it-IT" dirty="0">
                <a:latin typeface="Poppins" panose="00000500000000000000"/>
              </a:rPr>
              <a:t> nell'apposito campo nello shop online.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36DE6-AB3B-4AC1-97F3-D61EE73A74C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750700"/>
            <a:ext cx="4762493" cy="847029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fino al 20%</a:t>
            </a:r>
            <a:r>
              <a:rPr lang="it-IT" dirty="0">
                <a:latin typeface="Poppins" panose="00000500000000000000"/>
              </a:rPr>
              <a:t>. </a:t>
            </a:r>
          </a:p>
          <a:p>
            <a:r>
              <a:rPr lang="it-IT" sz="1300" dirty="0">
                <a:latin typeface="Poppins" panose="00000500000000000000"/>
              </a:rPr>
              <a:t>Dallo sconto sono escluse le mappe e i download.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5C5F9F7-CDE8-4E71-8EEB-EABBABB77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4698" y="39173"/>
            <a:ext cx="1446453" cy="1016427"/>
          </a:xfrm>
          <a:prstGeom prst="rect">
            <a:avLst/>
          </a:prstGeom>
        </p:spPr>
      </p:pic>
      <p:pic>
        <p:nvPicPr>
          <p:cNvPr id="29700" name="Picture 4" descr="Risultato immagini per garmin">
            <a:extLst>
              <a:ext uri="{FF2B5EF4-FFF2-40B4-BE49-F238E27FC236}">
                <a16:creationId xmlns:a16="http://schemas.microsoft.com/office/drawing/2014/main" id="{32FC5FAE-C546-4191-B960-C04E5654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45" y="1432160"/>
            <a:ext cx="4231699" cy="42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Risultato immagini per garmin">
            <a:extLst>
              <a:ext uri="{FF2B5EF4-FFF2-40B4-BE49-F238E27FC236}">
                <a16:creationId xmlns:a16="http://schemas.microsoft.com/office/drawing/2014/main" id="{3334942A-B793-4CB7-975C-AF590FCF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17" y="3234149"/>
            <a:ext cx="1728620" cy="228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3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b="1" dirty="0">
                <a:latin typeface="Poppins" panose="00000500000000000000"/>
              </a:rPr>
              <a:t>codice sconto ITACB-X3AW-A44L-EWWC-AZT7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Electrolux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0E67767-B99F-4453-B1B0-DAABEAA85D0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il </a:t>
            </a:r>
            <a:r>
              <a:rPr lang="it-IT" b="1" dirty="0">
                <a:latin typeface="Poppins" panose="00000500000000000000"/>
              </a:rPr>
              <a:t>codice sconto ITACB-X3AW-A44L-EWWC-AZT7</a:t>
            </a:r>
            <a:r>
              <a:rPr lang="it-IT" dirty="0">
                <a:latin typeface="Poppins" panose="00000500000000000000"/>
              </a:rPr>
              <a:t> nell'apposito campo nello shop online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B76DC-96C4-424B-9A51-5FD38A02CA4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48888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del 25%</a:t>
            </a:r>
            <a:r>
              <a:rPr lang="it-IT" dirty="0">
                <a:latin typeface="Poppins" panose="00000500000000000000"/>
              </a:rPr>
              <a:t> 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C16F2A5-E5B3-46B9-80F3-67E10B388E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492" b="26791"/>
          <a:stretch/>
        </p:blipFill>
        <p:spPr>
          <a:xfrm>
            <a:off x="7412384" y="238784"/>
            <a:ext cx="1942379" cy="624000"/>
          </a:xfrm>
          <a:prstGeom prst="rect">
            <a:avLst/>
          </a:prstGeom>
        </p:spPr>
      </p:pic>
      <p:pic>
        <p:nvPicPr>
          <p:cNvPr id="30724" name="Picture 4" descr="Risultato immagini per electrolux">
            <a:extLst>
              <a:ext uri="{FF2B5EF4-FFF2-40B4-BE49-F238E27FC236}">
                <a16:creationId xmlns:a16="http://schemas.microsoft.com/office/drawing/2014/main" id="{C8BF584B-2E60-4B60-AB24-C0A5A567D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17" y="3449589"/>
            <a:ext cx="1793491" cy="17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Risultato immagini per electrolux">
            <a:extLst>
              <a:ext uri="{FF2B5EF4-FFF2-40B4-BE49-F238E27FC236}">
                <a16:creationId xmlns:a16="http://schemas.microsoft.com/office/drawing/2014/main" id="{D3A85A10-3443-40D9-8E6C-EB779411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69" y="3216181"/>
            <a:ext cx="3640283" cy="22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907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49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>
                <a:latin typeface="Poppins" panose="00000500000000000000"/>
              </a:rPr>
              <a:t>Offerta già stata scontata nello shop online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Lenovo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32FFC710-C8AF-491D-9332-F209F0B1B77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 L'offerta è già stata scontata nello shop online.</a:t>
            </a:r>
          </a:p>
          <a:p>
            <a:endParaRPr lang="it-IT" sz="1800" dirty="0">
              <a:latin typeface="Poppins" panose="0000050000000000000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3894E1-AC23-4FBA-8053-8F8F105D9C2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738497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fino al 22%</a:t>
            </a:r>
            <a:r>
              <a:rPr lang="it-IT" dirty="0">
                <a:latin typeface="Poppins" panose="00000500000000000000"/>
              </a:rPr>
              <a:t> sull’intera gamma di prodotti.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 del fornitore">
            <a:extLst>
              <a:ext uri="{FF2B5EF4-FFF2-40B4-BE49-F238E27FC236}">
                <a16:creationId xmlns:a16="http://schemas.microsoft.com/office/drawing/2014/main" id="{6A2C85B8-B65E-47DA-9AAA-7C3C6F33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23" y="220511"/>
            <a:ext cx="1310452" cy="92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Risultato immagini per lenovo">
            <a:extLst>
              <a:ext uri="{FF2B5EF4-FFF2-40B4-BE49-F238E27FC236}">
                <a16:creationId xmlns:a16="http://schemas.microsoft.com/office/drawing/2014/main" id="{69AA633E-CB87-4179-8A94-D312F455F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61" y="2079834"/>
            <a:ext cx="4718135" cy="335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37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F91BD328-26E5-4E5B-B536-B0447E80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50954"/>
              </p:ext>
            </p:extLst>
          </p:nvPr>
        </p:nvGraphicFramePr>
        <p:xfrm>
          <a:off x="9621078" y="6830500"/>
          <a:ext cx="20828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49120239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03627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129803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991106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7181326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14659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215042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09296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100367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9633470"/>
                    </a:ext>
                  </a:extLst>
                </a:gridCol>
              </a:tblGrid>
              <a:tr h="209704"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5171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239140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249804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913846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489250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3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006621"/>
                  </a:ext>
                </a:extLst>
              </a:tr>
            </a:tbl>
          </a:graphicData>
        </a:graphic>
      </p:graphicFrame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5614933" y="44173"/>
            <a:ext cx="6892947" cy="1049127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66AD4D4-55C9-40B6-89FC-434FD406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58" y="1843217"/>
            <a:ext cx="926033" cy="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issan Logo | Storia e significato dell'emblema del marchio">
            <a:extLst>
              <a:ext uri="{FF2B5EF4-FFF2-40B4-BE49-F238E27FC236}">
                <a16:creationId xmlns:a16="http://schemas.microsoft.com/office/drawing/2014/main" id="{E24AF952-7A5D-4991-8EC8-C2BB7CFDD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r="16703"/>
          <a:stretch/>
        </p:blipFill>
        <p:spPr bwMode="auto">
          <a:xfrm>
            <a:off x="2949911" y="1708387"/>
            <a:ext cx="624951" cy="5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o immagini per citroen logo">
            <a:extLst>
              <a:ext uri="{FF2B5EF4-FFF2-40B4-BE49-F238E27FC236}">
                <a16:creationId xmlns:a16="http://schemas.microsoft.com/office/drawing/2014/main" id="{2BC29B2A-5985-4C8D-AB11-D34F2A0A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28" y="1762087"/>
            <a:ext cx="554128" cy="3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60996D62-8D35-41BD-98B8-ABCAAA01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864" y="1876257"/>
            <a:ext cx="917931" cy="2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Piaggio motorcycle logo history and Meaning, bike emblem">
            <a:extLst>
              <a:ext uri="{FF2B5EF4-FFF2-40B4-BE49-F238E27FC236}">
                <a16:creationId xmlns:a16="http://schemas.microsoft.com/office/drawing/2014/main" id="{1E333466-E86C-40E0-8894-59A89A83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92" y="1753579"/>
            <a:ext cx="594037" cy="4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A8A7BAF-066E-46EC-BB0A-DEE913CC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12" y="2697918"/>
            <a:ext cx="537223" cy="2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Logo Maggiore - Confcommercio Lecco">
            <a:extLst>
              <a:ext uri="{FF2B5EF4-FFF2-40B4-BE49-F238E27FC236}">
                <a16:creationId xmlns:a16="http://schemas.microsoft.com/office/drawing/2014/main" id="{41083409-8F0A-4939-8E01-EC6782D6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31" y="2696115"/>
            <a:ext cx="675481" cy="2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493B5E0-4877-4E0F-BB75-A6FA86A14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1" b="24728"/>
          <a:stretch/>
        </p:blipFill>
        <p:spPr bwMode="auto">
          <a:xfrm>
            <a:off x="7469625" y="2640335"/>
            <a:ext cx="549061" cy="2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ome - KS Rent">
            <a:extLst>
              <a:ext uri="{FF2B5EF4-FFF2-40B4-BE49-F238E27FC236}">
                <a16:creationId xmlns:a16="http://schemas.microsoft.com/office/drawing/2014/main" id="{5FF51F38-ED19-441E-A464-C164C46D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00" y="2675583"/>
            <a:ext cx="749975" cy="2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rimo Piano">
            <a:extLst>
              <a:ext uri="{FF2B5EF4-FFF2-40B4-BE49-F238E27FC236}">
                <a16:creationId xmlns:a16="http://schemas.microsoft.com/office/drawing/2014/main" id="{785B3A55-1AFB-4E67-8462-3842EC23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64" y="2702901"/>
            <a:ext cx="816431" cy="15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D0B96E8-41EE-47A0-ACFE-DFF70948AF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5209" y="2529232"/>
            <a:ext cx="480915" cy="480915"/>
          </a:xfrm>
          <a:prstGeom prst="rect">
            <a:avLst/>
          </a:prstGeom>
        </p:spPr>
      </p:pic>
      <p:pic>
        <p:nvPicPr>
          <p:cNvPr id="6146" name="Picture 2" descr="Risultato immagini per eni logo">
            <a:extLst>
              <a:ext uri="{FF2B5EF4-FFF2-40B4-BE49-F238E27FC236}">
                <a16:creationId xmlns:a16="http://schemas.microsoft.com/office/drawing/2014/main" id="{4344740D-D994-4950-AC75-0D804D6DE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5" y="2545519"/>
            <a:ext cx="372780" cy="4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o immagini per ip logo">
            <a:extLst>
              <a:ext uri="{FF2B5EF4-FFF2-40B4-BE49-F238E27FC236}">
                <a16:creationId xmlns:a16="http://schemas.microsoft.com/office/drawing/2014/main" id="{95F30D2B-BD74-45E6-8DC4-DCDFD517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044" y="1859734"/>
            <a:ext cx="455691" cy="4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IAE Logo Vector (.EPS) Free Download">
            <a:extLst>
              <a:ext uri="{FF2B5EF4-FFF2-40B4-BE49-F238E27FC236}">
                <a16:creationId xmlns:a16="http://schemas.microsoft.com/office/drawing/2014/main" id="{86119042-3455-41B7-B067-B75AADD9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7" y="5009623"/>
            <a:ext cx="414148" cy="4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Fitprime | Leggi le recensioni dei servizi di fitprime.com">
            <a:extLst>
              <a:ext uri="{FF2B5EF4-FFF2-40B4-BE49-F238E27FC236}">
                <a16:creationId xmlns:a16="http://schemas.microsoft.com/office/drawing/2014/main" id="{2682E9E8-96E6-4570-BB84-A4BAFC72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48" y="5801766"/>
            <a:ext cx="455691" cy="45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02D29504-6BE0-4F5C-80C8-A5FA4C6A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255" y="2666060"/>
            <a:ext cx="841211" cy="2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D06E470B-512A-4119-8749-25C2EF63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43" y="4201648"/>
            <a:ext cx="538721" cy="4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Bofrost: spesa online surgelati a domicilio">
            <a:extLst>
              <a:ext uri="{FF2B5EF4-FFF2-40B4-BE49-F238E27FC236}">
                <a16:creationId xmlns:a16="http://schemas.microsoft.com/office/drawing/2014/main" id="{93D1FD6D-D504-444D-944E-AEB4A592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02" y="4254333"/>
            <a:ext cx="1166715" cy="39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1DA570F5-A2FD-4D54-A9B2-807DE310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40" y="5801766"/>
            <a:ext cx="789319" cy="3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MONDADORI GRANDI CLIENTI">
            <a:extLst>
              <a:ext uri="{FF2B5EF4-FFF2-40B4-BE49-F238E27FC236}">
                <a16:creationId xmlns:a16="http://schemas.microsoft.com/office/drawing/2014/main" id="{43F8F82B-FB27-4B32-B98A-04752C86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239" y="5158484"/>
            <a:ext cx="764593" cy="28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isultato immagini per edenred logo">
            <a:extLst>
              <a:ext uri="{FF2B5EF4-FFF2-40B4-BE49-F238E27FC236}">
                <a16:creationId xmlns:a16="http://schemas.microsoft.com/office/drawing/2014/main" id="{5F604666-0231-49F4-8E10-686ACA5F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24" y="2544641"/>
            <a:ext cx="750933" cy="4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PIQUADRO">
            <a:extLst>
              <a:ext uri="{FF2B5EF4-FFF2-40B4-BE49-F238E27FC236}">
                <a16:creationId xmlns:a16="http://schemas.microsoft.com/office/drawing/2014/main" id="{0DC6C583-3C88-43F4-9C25-C252ED6CF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7359" r="15787" b="31761"/>
          <a:stretch/>
        </p:blipFill>
        <p:spPr bwMode="auto">
          <a:xfrm>
            <a:off x="8379604" y="5830445"/>
            <a:ext cx="618944" cy="3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4" descr="La storia del logo Adidas – CreareLogo.it – Logo Design Blog">
            <a:extLst>
              <a:ext uri="{FF2B5EF4-FFF2-40B4-BE49-F238E27FC236}">
                <a16:creationId xmlns:a16="http://schemas.microsoft.com/office/drawing/2014/main" id="{2256BAF3-330D-4DF0-9A5D-14EC1596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31" y="5781575"/>
            <a:ext cx="427256" cy="36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6" descr="Chicco Logo Vector (.AI) Free Download">
            <a:extLst>
              <a:ext uri="{FF2B5EF4-FFF2-40B4-BE49-F238E27FC236}">
                <a16:creationId xmlns:a16="http://schemas.microsoft.com/office/drawing/2014/main" id="{2D76C980-F66E-4863-AA96-25DEE7FF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952" y="5882096"/>
            <a:ext cx="607343" cy="3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0" descr="Farmacia OnLine Italiana EFARMA:Spedizione Gratis eFarma.com">
            <a:extLst>
              <a:ext uri="{FF2B5EF4-FFF2-40B4-BE49-F238E27FC236}">
                <a16:creationId xmlns:a16="http://schemas.microsoft.com/office/drawing/2014/main" id="{A3BBCF41-DFEC-46E2-8D5B-09D73AB1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70" y="5775164"/>
            <a:ext cx="730135" cy="3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>
            <a:extLst>
              <a:ext uri="{FF2B5EF4-FFF2-40B4-BE49-F238E27FC236}">
                <a16:creationId xmlns:a16="http://schemas.microsoft.com/office/drawing/2014/main" id="{C00195CE-AACC-4EF2-AB42-2D284130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615" y="3541632"/>
            <a:ext cx="727505" cy="1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8" descr="Alexandra Alberta Chiolo S.p.A. | LinkedIn">
            <a:extLst>
              <a:ext uri="{FF2B5EF4-FFF2-40B4-BE49-F238E27FC236}">
                <a16:creationId xmlns:a16="http://schemas.microsoft.com/office/drawing/2014/main" id="{7D7DB072-7914-48C0-BE22-914E1CF1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19" y="5777058"/>
            <a:ext cx="449943" cy="44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isultato immagini per vino .com">
            <a:extLst>
              <a:ext uri="{FF2B5EF4-FFF2-40B4-BE49-F238E27FC236}">
                <a16:creationId xmlns:a16="http://schemas.microsoft.com/office/drawing/2014/main" id="{D42EF8B2-3E05-4A6E-B9A6-4C9CD4023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5" b="31537"/>
          <a:stretch/>
        </p:blipFill>
        <p:spPr bwMode="auto">
          <a:xfrm>
            <a:off x="4961016" y="4262018"/>
            <a:ext cx="1010167" cy="35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isultato immagini per lampade.it">
            <a:extLst>
              <a:ext uri="{FF2B5EF4-FFF2-40B4-BE49-F238E27FC236}">
                <a16:creationId xmlns:a16="http://schemas.microsoft.com/office/drawing/2014/main" id="{16E6FCEF-1944-4799-9121-1800539A2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6306"/>
          <a:stretch/>
        </p:blipFill>
        <p:spPr bwMode="auto">
          <a:xfrm>
            <a:off x="6143097" y="5855152"/>
            <a:ext cx="933867" cy="2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isultato immagini per askoll logo">
            <a:extLst>
              <a:ext uri="{FF2B5EF4-FFF2-40B4-BE49-F238E27FC236}">
                <a16:creationId xmlns:a16="http://schemas.microsoft.com/office/drawing/2014/main" id="{0F6B61EF-6E3A-4936-8F34-B633E9141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78" y="1901693"/>
            <a:ext cx="709851" cy="32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APPLE LOGO | Storia, valore, PNG">
            <a:extLst>
              <a:ext uri="{FF2B5EF4-FFF2-40B4-BE49-F238E27FC236}">
                <a16:creationId xmlns:a16="http://schemas.microsoft.com/office/drawing/2014/main" id="{6033452F-07B1-4C67-9623-834992486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 r="25449"/>
          <a:stretch/>
        </p:blipFill>
        <p:spPr bwMode="auto">
          <a:xfrm>
            <a:off x="6409952" y="3398639"/>
            <a:ext cx="315591" cy="3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01C5084E-4527-4A3D-9F9D-FC65CD0E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53" y="3473671"/>
            <a:ext cx="758839" cy="2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Logo tales - Huawei - Brandforum.it">
            <a:extLst>
              <a:ext uri="{FF2B5EF4-FFF2-40B4-BE49-F238E27FC236}">
                <a16:creationId xmlns:a16="http://schemas.microsoft.com/office/drawing/2014/main" id="{CCB88D52-F5C3-49BD-9B0F-E7D713F4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994" y="3472311"/>
            <a:ext cx="309208" cy="3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Lenovo: nuovo logo e nuova strategia di brand - Notebook Italia">
            <a:extLst>
              <a:ext uri="{FF2B5EF4-FFF2-40B4-BE49-F238E27FC236}">
                <a16:creationId xmlns:a16="http://schemas.microsoft.com/office/drawing/2014/main" id="{306A61DE-55E5-4894-A3DE-7642E7E3C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53" y="3496279"/>
            <a:ext cx="739900" cy="2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>
            <a:extLst>
              <a:ext uri="{FF2B5EF4-FFF2-40B4-BE49-F238E27FC236}">
                <a16:creationId xmlns:a16="http://schemas.microsoft.com/office/drawing/2014/main" id="{F3847E5E-D1C8-49C4-B65E-9C149DF6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38" y="3490412"/>
            <a:ext cx="668835" cy="2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>
            <a:extLst>
              <a:ext uri="{FF2B5EF4-FFF2-40B4-BE49-F238E27FC236}">
                <a16:creationId xmlns:a16="http://schemas.microsoft.com/office/drawing/2014/main" id="{9D9FB056-4DB3-45A1-82BE-D5D956D7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12" y="3544604"/>
            <a:ext cx="732879" cy="1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ELECTROLUX LOGO | Storia, valore, PNG">
            <a:extLst>
              <a:ext uri="{FF2B5EF4-FFF2-40B4-BE49-F238E27FC236}">
                <a16:creationId xmlns:a16="http://schemas.microsoft.com/office/drawing/2014/main" id="{6CF9B376-B1E3-4C9F-9E04-8998B9CCD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28096"/>
          <a:stretch/>
        </p:blipFill>
        <p:spPr bwMode="auto">
          <a:xfrm>
            <a:off x="1734467" y="4331257"/>
            <a:ext cx="754343" cy="21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>
            <a:extLst>
              <a:ext uri="{FF2B5EF4-FFF2-40B4-BE49-F238E27FC236}">
                <a16:creationId xmlns:a16="http://schemas.microsoft.com/office/drawing/2014/main" id="{B1F912F1-FFF3-4862-B889-26EAAA81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0" y="4310866"/>
            <a:ext cx="678495" cy="1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Risultato immagini per infocert">
            <a:extLst>
              <a:ext uri="{FF2B5EF4-FFF2-40B4-BE49-F238E27FC236}">
                <a16:creationId xmlns:a16="http://schemas.microsoft.com/office/drawing/2014/main" id="{DA0D5A30-6A50-4891-8BE3-0E411211D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8"/>
          <a:stretch/>
        </p:blipFill>
        <p:spPr bwMode="auto">
          <a:xfrm>
            <a:off x="3973628" y="3367221"/>
            <a:ext cx="770524" cy="2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Risultato immagini per sixtema tinexta">
            <a:extLst>
              <a:ext uri="{FF2B5EF4-FFF2-40B4-BE49-F238E27FC236}">
                <a16:creationId xmlns:a16="http://schemas.microsoft.com/office/drawing/2014/main" id="{CB60E987-CB56-471F-BD37-DD6E833BE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98" y="3537551"/>
            <a:ext cx="848075" cy="4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Bluserena garantisce la sicurezza nei suoi villaggi con Safe Guard | Bureau  Veritas Italia">
            <a:extLst>
              <a:ext uri="{FF2B5EF4-FFF2-40B4-BE49-F238E27FC236}">
                <a16:creationId xmlns:a16="http://schemas.microsoft.com/office/drawing/2014/main" id="{C2B20D68-43EE-4BFC-8EC7-0C4B06473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26838" r="12580" b="33373"/>
          <a:stretch/>
        </p:blipFill>
        <p:spPr bwMode="auto">
          <a:xfrm>
            <a:off x="3909684" y="5029943"/>
            <a:ext cx="897815" cy="3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Alberghi a Bibione per Cure Termali - Laguna Park Hotel">
            <a:extLst>
              <a:ext uri="{FF2B5EF4-FFF2-40B4-BE49-F238E27FC236}">
                <a16:creationId xmlns:a16="http://schemas.microsoft.com/office/drawing/2014/main" id="{52B78A9F-440B-4ED8-908B-12A547991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4" r="27452"/>
          <a:stretch/>
        </p:blipFill>
        <p:spPr bwMode="auto">
          <a:xfrm>
            <a:off x="9871619" y="5112373"/>
            <a:ext cx="419564" cy="3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Image Gallery | Expedia Brand Newsroom">
            <a:extLst>
              <a:ext uri="{FF2B5EF4-FFF2-40B4-BE49-F238E27FC236}">
                <a16:creationId xmlns:a16="http://schemas.microsoft.com/office/drawing/2014/main" id="{87B949E6-EF52-46EA-93FA-2924E76B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548" y="5062829"/>
            <a:ext cx="943173" cy="37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Agenzia Viaggi ROBE DI VIAGGIO - Cuneo">
            <a:extLst>
              <a:ext uri="{FF2B5EF4-FFF2-40B4-BE49-F238E27FC236}">
                <a16:creationId xmlns:a16="http://schemas.microsoft.com/office/drawing/2014/main" id="{8EFBD5D4-917C-47AF-BF58-7946A376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97" y="5114455"/>
            <a:ext cx="467899" cy="29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Grimaldi Lines | Prenotazione Biglietti Economici Traghetti">
            <a:extLst>
              <a:ext uri="{FF2B5EF4-FFF2-40B4-BE49-F238E27FC236}">
                <a16:creationId xmlns:a16="http://schemas.microsoft.com/office/drawing/2014/main" id="{0FBDFBEC-6C39-47AD-AB7D-6A1C4FEC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51" y="5012115"/>
            <a:ext cx="1022232" cy="4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>
            <a:extLst>
              <a:ext uri="{FF2B5EF4-FFF2-40B4-BE49-F238E27FC236}">
                <a16:creationId xmlns:a16="http://schemas.microsoft.com/office/drawing/2014/main" id="{6CE8C8F4-C1AF-4086-B624-51DDF72A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21" y="4983794"/>
            <a:ext cx="652395" cy="5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uppo 63">
            <a:extLst>
              <a:ext uri="{FF2B5EF4-FFF2-40B4-BE49-F238E27FC236}">
                <a16:creationId xmlns:a16="http://schemas.microsoft.com/office/drawing/2014/main" id="{0926B151-A0AE-4FED-8DB7-B4FAF63BE397}"/>
              </a:ext>
            </a:extLst>
          </p:cNvPr>
          <p:cNvGrpSpPr/>
          <p:nvPr/>
        </p:nvGrpSpPr>
        <p:grpSpPr>
          <a:xfrm>
            <a:off x="2800538" y="4947794"/>
            <a:ext cx="829504" cy="502421"/>
            <a:chOff x="248315" y="3188188"/>
            <a:chExt cx="2206019" cy="1081930"/>
          </a:xfrm>
        </p:grpSpPr>
        <p:pic>
          <p:nvPicPr>
            <p:cNvPr id="65" name="Picture 4" descr="Eden Viaggi Tour Operator | Vacanze, villaggi e offerte all inclusive">
              <a:extLst>
                <a:ext uri="{FF2B5EF4-FFF2-40B4-BE49-F238E27FC236}">
                  <a16:creationId xmlns:a16="http://schemas.microsoft.com/office/drawing/2014/main" id="{155923CC-53BA-4E7F-B8A6-9914600E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59" y="3922739"/>
              <a:ext cx="316668" cy="316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Risultato immagini per alpitour">
              <a:extLst>
                <a:ext uri="{FF2B5EF4-FFF2-40B4-BE49-F238E27FC236}">
                  <a16:creationId xmlns:a16="http://schemas.microsoft.com/office/drawing/2014/main" id="{215B347C-6832-4A0F-AD12-74D44C587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15" y="3188188"/>
              <a:ext cx="2206019" cy="795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Risultato immagini per alpitour">
              <a:extLst>
                <a:ext uri="{FF2B5EF4-FFF2-40B4-BE49-F238E27FC236}">
                  <a16:creationId xmlns:a16="http://schemas.microsoft.com/office/drawing/2014/main" id="{BDBEFEA0-A773-4B67-A861-DF6870EBB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79" y="3885694"/>
              <a:ext cx="527866" cy="384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6" name="Picture 12" descr="Blu">
            <a:extLst>
              <a:ext uri="{FF2B5EF4-FFF2-40B4-BE49-F238E27FC236}">
                <a16:creationId xmlns:a16="http://schemas.microsoft.com/office/drawing/2014/main" id="{DACF64DF-6C84-497F-9DFF-52FF186B7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09" y="4290774"/>
            <a:ext cx="660197" cy="2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isultato immagini per cribis">
            <a:extLst>
              <a:ext uri="{FF2B5EF4-FFF2-40B4-BE49-F238E27FC236}">
                <a16:creationId xmlns:a16="http://schemas.microsoft.com/office/drawing/2014/main" id="{B8EC7140-3C98-487C-894A-01D73A6A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08" y="2622263"/>
            <a:ext cx="950643" cy="31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Risultato immagini per nexi">
            <a:extLst>
              <a:ext uri="{FF2B5EF4-FFF2-40B4-BE49-F238E27FC236}">
                <a16:creationId xmlns:a16="http://schemas.microsoft.com/office/drawing/2014/main" id="{DFCDE8A0-F9A2-4254-8C30-EEA2861A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0" y="3544129"/>
            <a:ext cx="674451" cy="2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ANCE: Convenzione 2019 abbonamento norme UNI">
            <a:extLst>
              <a:ext uri="{FF2B5EF4-FFF2-40B4-BE49-F238E27FC236}">
                <a16:creationId xmlns:a16="http://schemas.microsoft.com/office/drawing/2014/main" id="{77E7B64E-BCDD-4E87-B7F0-023D62F00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29038"/>
          <a:stretch/>
        </p:blipFill>
        <p:spPr bwMode="auto">
          <a:xfrm>
            <a:off x="1644761" y="5047089"/>
            <a:ext cx="933560" cy="3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o immagini per methodo">
            <a:extLst>
              <a:ext uri="{FF2B5EF4-FFF2-40B4-BE49-F238E27FC236}">
                <a16:creationId xmlns:a16="http://schemas.microsoft.com/office/drawing/2014/main" id="{3D0135C3-7CDC-4C7A-9369-134AEBD7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56" y="4228729"/>
            <a:ext cx="851140" cy="42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o immagini per alcenero logo">
            <a:extLst>
              <a:ext uri="{FF2B5EF4-FFF2-40B4-BE49-F238E27FC236}">
                <a16:creationId xmlns:a16="http://schemas.microsoft.com/office/drawing/2014/main" id="{78667F62-9014-4F33-8694-90891054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38" y="4084072"/>
            <a:ext cx="672501" cy="6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o immagini per cantina della birra">
            <a:extLst>
              <a:ext uri="{FF2B5EF4-FFF2-40B4-BE49-F238E27FC236}">
                <a16:creationId xmlns:a16="http://schemas.microsoft.com/office/drawing/2014/main" id="{E907081D-CCDF-48E5-A62D-5BB51E70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17" y="4149240"/>
            <a:ext cx="707777" cy="4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8F49185E-FFB3-4057-A2FF-C6DEB101D1D7}"/>
              </a:ext>
            </a:extLst>
          </p:cNvPr>
          <p:cNvSpPr txBox="1"/>
          <p:nvPr/>
        </p:nvSpPr>
        <p:spPr>
          <a:xfrm>
            <a:off x="7670580" y="237343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I partner</a:t>
            </a: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BFB6336B-E0B4-4C89-8B58-0BB328AC4278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1" y="19171"/>
            <a:ext cx="1258213" cy="1033832"/>
          </a:xfrm>
          <a:prstGeom prst="rect">
            <a:avLst/>
          </a:prstGeom>
        </p:spPr>
      </p:pic>
      <p:sp>
        <p:nvSpPr>
          <p:cNvPr id="71" name="Ovale 70">
            <a:extLst>
              <a:ext uri="{FF2B5EF4-FFF2-40B4-BE49-F238E27FC236}">
                <a16:creationId xmlns:a16="http://schemas.microsoft.com/office/drawing/2014/main" id="{8D471973-36A1-4919-8C87-D54DF34D8782}"/>
              </a:ext>
            </a:extLst>
          </p:cNvPr>
          <p:cNvSpPr/>
          <p:nvPr/>
        </p:nvSpPr>
        <p:spPr>
          <a:xfrm>
            <a:off x="5082073" y="423348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2" name="Picture 2" descr="Risultato immagini per eolo">
            <a:extLst>
              <a:ext uri="{FF2B5EF4-FFF2-40B4-BE49-F238E27FC236}">
                <a16:creationId xmlns:a16="http://schemas.microsoft.com/office/drawing/2014/main" id="{BC49F7CE-06A8-4103-A7A9-307011D7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38" y="3399126"/>
            <a:ext cx="711976" cy="3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Risultato immagini per vespa logo">
            <a:extLst>
              <a:ext uri="{FF2B5EF4-FFF2-40B4-BE49-F238E27FC236}">
                <a16:creationId xmlns:a16="http://schemas.microsoft.com/office/drawing/2014/main" id="{34599A08-DDB5-4F9B-A4F8-86D7C7BE0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08" y="1858461"/>
            <a:ext cx="692556" cy="2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Risultato immagini per aprilia logo">
            <a:extLst>
              <a:ext uri="{FF2B5EF4-FFF2-40B4-BE49-F238E27FC236}">
                <a16:creationId xmlns:a16="http://schemas.microsoft.com/office/drawing/2014/main" id="{99EB9417-5EA3-4BE0-BB0D-5BAE2CC1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639" y="1886488"/>
            <a:ext cx="594037" cy="3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WÜRTH E FEDERMOBILI INSIEME PER IL MONTAGGIO E LA POSA IN OPERA ARREDI –  Federmobili">
            <a:extLst>
              <a:ext uri="{FF2B5EF4-FFF2-40B4-BE49-F238E27FC236}">
                <a16:creationId xmlns:a16="http://schemas.microsoft.com/office/drawing/2014/main" id="{A02113B1-6F15-47D7-A2ED-CF415741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927" y="4171845"/>
            <a:ext cx="482455" cy="4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Peugeot - Wikipedia">
            <a:extLst>
              <a:ext uri="{FF2B5EF4-FFF2-40B4-BE49-F238E27FC236}">
                <a16:creationId xmlns:a16="http://schemas.microsoft.com/office/drawing/2014/main" id="{E26B9D88-ABAB-4B0B-AC8C-79E2EFDE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792" y="1729295"/>
            <a:ext cx="544362" cy="5997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harmap, start-up siciliana per farmaci a domicilio vince South for  Tomorrow la prima call di innovazione al Sud Italia - Cronaca Oggi  Quotidiano">
            <a:extLst>
              <a:ext uri="{FF2B5EF4-FFF2-40B4-BE49-F238E27FC236}">
                <a16:creationId xmlns:a16="http://schemas.microsoft.com/office/drawing/2014/main" id="{A65D3B1C-FB59-406C-89FD-AC404EF6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0" y="5743379"/>
            <a:ext cx="609915" cy="3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eKard - La Card sconto di Roma - Elenco convenzionati WeKard: Kingparking">
            <a:extLst>
              <a:ext uri="{FF2B5EF4-FFF2-40B4-BE49-F238E27FC236}">
                <a16:creationId xmlns:a16="http://schemas.microsoft.com/office/drawing/2014/main" id="{72D8BBB5-386F-4CF8-BB39-E4B9CAD0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41" y="5696790"/>
            <a:ext cx="832863" cy="53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ifebrain acquisisce il 100% di Unilabs Italia - Tecnomedicina">
            <a:extLst>
              <a:ext uri="{FF2B5EF4-FFF2-40B4-BE49-F238E27FC236}">
                <a16:creationId xmlns:a16="http://schemas.microsoft.com/office/drawing/2014/main" id="{C380CEB7-DFC4-4C58-AC06-8AA7BD6D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55" y="5696790"/>
            <a:ext cx="685109" cy="5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29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Presso uno degli sportelli Deutsche Bank 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 err="1"/>
              <a:t>Nexi</a:t>
            </a:r>
            <a:endParaRPr lang="it-IT" b="1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5D178391-7F21-4E65-9E36-8681FAA431F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attivare il servizio direttamente presso uno degli sportelli Deutsche Bank in tutta Italia senza alcun obbligo di apertura di un conto corrente.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E1EB2F-87E6-4BF1-A837-E644B756155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Offerte dedicate agli associati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7" name="Picture 16" descr="Risultato immagini per nexi">
            <a:extLst>
              <a:ext uri="{FF2B5EF4-FFF2-40B4-BE49-F238E27FC236}">
                <a16:creationId xmlns:a16="http://schemas.microsoft.com/office/drawing/2014/main" id="{6EB6A1D0-677A-4730-A887-83F15524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01" y="392036"/>
            <a:ext cx="1321995" cy="4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Risultato immagini per nexi cassa">
            <a:extLst>
              <a:ext uri="{FF2B5EF4-FFF2-40B4-BE49-F238E27FC236}">
                <a16:creationId xmlns:a16="http://schemas.microsoft.com/office/drawing/2014/main" id="{49EF79D9-2343-40FC-9BDA-8723D86E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70" y="3449591"/>
            <a:ext cx="4430927" cy="19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77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Contatta il numero verde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Olivetti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7ED6FFE-6B64-4AC3-9C39-821AB79B04D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Se sei interessato al servizio, contatta il </a:t>
            </a:r>
            <a:r>
              <a:rPr lang="it-IT" b="1" dirty="0">
                <a:latin typeface="Poppins" panose="00000500000000000000"/>
              </a:rPr>
              <a:t>Numero Verde gratuito 800.63.61.10 </a:t>
            </a:r>
            <a:r>
              <a:rPr lang="it-IT" dirty="0">
                <a:latin typeface="Poppins" panose="00000500000000000000"/>
              </a:rPr>
              <a:t>e riferisci di essere un associato CNA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5855BF-B1F9-42B7-9A4A-45FB3F63406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670957"/>
          </a:xfrm>
        </p:spPr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La proposta prevede uno </a:t>
            </a:r>
            <a:r>
              <a:rPr lang="it-IT" b="1" dirty="0">
                <a:latin typeface="Poppins" panose="00000500000000000000"/>
              </a:rPr>
              <a:t>sconto fino al 25% </a:t>
            </a:r>
            <a:r>
              <a:rPr lang="it-IT" dirty="0">
                <a:latin typeface="Poppins" panose="00000500000000000000"/>
              </a:rPr>
              <a:t>sui prodotti e un insieme di servizi.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5106A27-4F17-43C9-B77F-E3862296AE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78" b="18463"/>
          <a:stretch/>
        </p:blipFill>
        <p:spPr>
          <a:xfrm>
            <a:off x="7699310" y="202458"/>
            <a:ext cx="1595359" cy="660327"/>
          </a:xfrm>
          <a:prstGeom prst="rect">
            <a:avLst/>
          </a:prstGeom>
        </p:spPr>
      </p:pic>
      <p:pic>
        <p:nvPicPr>
          <p:cNvPr id="32770" name="Picture 2" descr="Risultato immagini per olivetti cassa">
            <a:extLst>
              <a:ext uri="{FF2B5EF4-FFF2-40B4-BE49-F238E27FC236}">
                <a16:creationId xmlns:a16="http://schemas.microsoft.com/office/drawing/2014/main" id="{47E296EC-A5AC-47BF-B1D1-9ABAAA7D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037" y="2458617"/>
            <a:ext cx="3538105" cy="35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116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Philips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FF5DEA0-5426-461B-9EFB-BD0EDF4F3E5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3869" y="3033171"/>
            <a:ext cx="5073363" cy="1892120"/>
          </a:xfrm>
        </p:spPr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>
                <a:latin typeface="Poppins" panose="00000500000000000000"/>
              </a:rPr>
              <a:t>15% di sconto codice: XTE-8E4P-RZDD-AYNX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dirty="0">
                <a:latin typeface="Poppins" panose="00000500000000000000"/>
              </a:rPr>
              <a:t>30% di sconto codice: TNP-E72L-LDXZ-LME3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EF1440-C844-4B31-AB27-95C85753081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1600" b="1" dirty="0">
                <a:latin typeface="Calibri" panose="020F0502020204030204" pitchFamily="34" charset="0"/>
              </a:rPr>
              <a:t>sconto del </a:t>
            </a:r>
            <a:r>
              <a:rPr lang="it-IT" sz="2200" b="1" dirty="0">
                <a:latin typeface="Calibri" panose="020F0502020204030204" pitchFamily="34" charset="0"/>
              </a:rPr>
              <a:t>15% </a:t>
            </a:r>
            <a:r>
              <a:rPr lang="it-IT" sz="1600" b="1" dirty="0">
                <a:latin typeface="Calibri" panose="020F0502020204030204" pitchFamily="34" charset="0"/>
              </a:rPr>
              <a:t>con carrello inferiore a 100€</a:t>
            </a:r>
            <a:r>
              <a:rPr lang="it-IT" sz="1600" dirty="0">
                <a:latin typeface="Calibri" panose="020F0502020204030204" pitchFamily="34" charset="0"/>
              </a:rPr>
              <a:t> e </a:t>
            </a:r>
            <a:r>
              <a:rPr lang="it-IT" sz="1600" b="1" dirty="0">
                <a:latin typeface="Calibri" panose="020F0502020204030204" pitchFamily="34" charset="0"/>
              </a:rPr>
              <a:t>del </a:t>
            </a:r>
            <a:r>
              <a:rPr lang="it-IT" sz="2200" b="1" dirty="0">
                <a:latin typeface="Calibri" panose="020F0502020204030204" pitchFamily="34" charset="0"/>
              </a:rPr>
              <a:t>30%</a:t>
            </a:r>
            <a:r>
              <a:rPr lang="it-IT" sz="1900" b="1" dirty="0">
                <a:latin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</a:rPr>
              <a:t>con carrello superiore a 100€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cquistare PHILIPS SONICARE Sonicare CleanCare+ Spazzolino elettrico |  MediaMarkt">
            <a:extLst>
              <a:ext uri="{FF2B5EF4-FFF2-40B4-BE49-F238E27FC236}">
                <a16:creationId xmlns:a16="http://schemas.microsoft.com/office/drawing/2014/main" id="{F72F2910-2F8D-4D44-80DA-1A3573C01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36095" r="164" b="36699"/>
          <a:stretch/>
        </p:blipFill>
        <p:spPr bwMode="auto">
          <a:xfrm>
            <a:off x="7174175" y="462552"/>
            <a:ext cx="1969827" cy="4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isultato immagini per philips">
            <a:extLst>
              <a:ext uri="{FF2B5EF4-FFF2-40B4-BE49-F238E27FC236}">
                <a16:creationId xmlns:a16="http://schemas.microsoft.com/office/drawing/2014/main" id="{06BB2A6E-E41F-4C21-8E04-79CF3306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842">
            <a:off x="6029190" y="2928099"/>
            <a:ext cx="2679268" cy="26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53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modulo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TIM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6D79E357-9549-4B95-BF10-321E013BD92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Convenzione in fase di aggiornamento. Le offerte torneranno attive al più presto.</a:t>
            </a:r>
          </a:p>
          <a:p>
            <a:endParaRPr lang="it-IT" dirty="0">
              <a:latin typeface="Poppins" panose="00000500000000000000"/>
            </a:endParaRPr>
          </a:p>
          <a:p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BEB87300-9244-4F56-9287-5785F216F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40" y="320426"/>
            <a:ext cx="1829697" cy="4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Risultato immagini per tim telefonia">
            <a:extLst>
              <a:ext uri="{FF2B5EF4-FFF2-40B4-BE49-F238E27FC236}">
                <a16:creationId xmlns:a16="http://schemas.microsoft.com/office/drawing/2014/main" id="{84D75154-629A-4965-9E67-0E7C56BE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10" y="2719523"/>
            <a:ext cx="3439391" cy="244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41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Tecnologia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 err="1"/>
              <a:t>eolo</a:t>
            </a:r>
            <a:endParaRPr lang="it-IT" b="1" dirty="0"/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Collegati alla pagina dedicata, scarica il codice sconto e segui la procedura indicata.</a:t>
            </a:r>
          </a:p>
          <a:p>
            <a:endParaRPr lang="it-IT" dirty="0">
              <a:latin typeface="Poppins" panose="00000500000000000000"/>
            </a:endParaRPr>
          </a:p>
          <a:p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C0EF2F-B9A7-4133-ADB8-90FF80713D6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Sconto del 10% </a:t>
            </a:r>
            <a:r>
              <a:rPr lang="it-IT" dirty="0"/>
              <a:t>sui servizi offerti.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42" name="Picture 2" descr="Risultato immagini per eolo">
            <a:extLst>
              <a:ext uri="{FF2B5EF4-FFF2-40B4-BE49-F238E27FC236}">
                <a16:creationId xmlns:a16="http://schemas.microsoft.com/office/drawing/2014/main" id="{76B222D2-3593-429F-B704-74B7ACF1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38" y="54117"/>
            <a:ext cx="1374753" cy="7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4C076FA0-07E5-4972-B3B6-C474BEA340C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8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244" name="Picture 4" descr="Risultato immagini per eolo">
            <a:extLst>
              <a:ext uri="{FF2B5EF4-FFF2-40B4-BE49-F238E27FC236}">
                <a16:creationId xmlns:a16="http://schemas.microsoft.com/office/drawing/2014/main" id="{72778804-0006-4DFA-90F0-3C5BF2649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47" y="3449589"/>
            <a:ext cx="3707952" cy="19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6CD5E90-3AEE-4D62-9F07-4B6901EE9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15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51A252C7-59D6-4DB1-AC77-EF2C0CE03BA7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C682BC7-5120-4816-A03B-979501CE6B7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9371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0771289-9457-49E2-A262-15F709C32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0" y="1861355"/>
            <a:ext cx="5925377" cy="3705743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Turismo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56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E75607-C3B3-402C-A740-01DCE7594882}"/>
              </a:ext>
            </a:extLst>
          </p:cNvPr>
          <p:cNvSpPr txBox="1"/>
          <p:nvPr/>
        </p:nvSpPr>
        <p:spPr>
          <a:xfrm>
            <a:off x="5170443" y="3103698"/>
            <a:ext cx="30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6000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in viaggio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A485AE-0A3A-4D32-80CE-4E89CEAB715F}"/>
              </a:ext>
            </a:extLst>
          </p:cNvPr>
          <p:cNvSpPr txBox="1"/>
          <p:nvPr/>
        </p:nvSpPr>
        <p:spPr>
          <a:xfrm>
            <a:off x="5170445" y="3558582"/>
            <a:ext cx="341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proposte per il turismo e il tempo libero.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7453DC4-DD29-4483-B480-8DDFB0E2370D}"/>
              </a:ext>
            </a:extLst>
          </p:cNvPr>
          <p:cNvSpPr txBox="1"/>
          <p:nvPr/>
        </p:nvSpPr>
        <p:spPr>
          <a:xfrm>
            <a:off x="9260579" y="4766879"/>
            <a:ext cx="2718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Agenzie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Hotel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Terme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Viaggi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Villaggi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DFC6EB4-5979-40D7-9064-B31783710EA6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915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convenzione: CNA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 err="1"/>
              <a:t>Bluserena</a:t>
            </a:r>
            <a:endParaRPr lang="it-IT" b="1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544AAB5-C2FC-49D6-AC89-3F11E7B9DC0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Collegati al </a:t>
            </a:r>
            <a:r>
              <a:rPr lang="it-IT" dirty="0">
                <a:latin typeface="Poppins" panose="00000500000000000000"/>
                <a:hlinkClick r:id="rId2"/>
              </a:rPr>
              <a:t>sito di </a:t>
            </a:r>
            <a:r>
              <a:rPr lang="it-IT" dirty="0" err="1">
                <a:latin typeface="Poppins" panose="00000500000000000000"/>
                <a:hlinkClick r:id="rId2"/>
              </a:rPr>
              <a:t>Bluserena</a:t>
            </a:r>
            <a:r>
              <a:rPr lang="it-IT" dirty="0">
                <a:latin typeface="Poppins" panose="00000500000000000000"/>
                <a:hlinkClick r:id="rId2"/>
              </a:rPr>
              <a:t> </a:t>
            </a:r>
            <a:r>
              <a:rPr lang="it-IT" dirty="0">
                <a:latin typeface="Poppins" panose="00000500000000000000"/>
              </a:rPr>
              <a:t>e al termine della prenotazione inserisci il </a:t>
            </a:r>
            <a:r>
              <a:rPr lang="it-IT" b="1" dirty="0">
                <a:latin typeface="Poppins" panose="00000500000000000000"/>
              </a:rPr>
              <a:t>codice convenzione: CNA </a:t>
            </a:r>
            <a:r>
              <a:rPr lang="it-IT" dirty="0">
                <a:latin typeface="Poppins" panose="00000500000000000000"/>
              </a:rPr>
              <a:t>nell'apposito campo oppure chiama il </a:t>
            </a:r>
            <a:r>
              <a:rPr lang="it-IT" b="1" dirty="0">
                <a:latin typeface="Poppins" panose="00000500000000000000"/>
              </a:rPr>
              <a:t>booking </a:t>
            </a:r>
            <a:r>
              <a:rPr lang="it-IT" b="1" dirty="0" err="1">
                <a:latin typeface="Poppins" panose="00000500000000000000"/>
              </a:rPr>
              <a:t>Bluserena</a:t>
            </a:r>
            <a:r>
              <a:rPr lang="it-IT" b="1" dirty="0">
                <a:latin typeface="Poppins" panose="00000500000000000000"/>
              </a:rPr>
              <a:t>: 085.83.69.777</a:t>
            </a:r>
            <a:r>
              <a:rPr lang="it-IT" dirty="0">
                <a:latin typeface="Poppins" panose="00000500000000000000"/>
              </a:rPr>
              <a:t>. Ricordati di comunicare all’addetto che sei un Associato CNA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E3D4B2-9603-49CF-83B1-FD45F792DCC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Sconto del 10%  </a:t>
            </a:r>
            <a:r>
              <a:rPr lang="it-IT" dirty="0">
                <a:latin typeface="Poppins" panose="00000500000000000000"/>
              </a:rPr>
              <a:t>sul prezzo del soggiorno e del 50% sulla Tessera Club.</a:t>
            </a: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CONVENZIONE BLUSERENA – VILLAGGI 4**** | ANCIU">
            <a:extLst>
              <a:ext uri="{FF2B5EF4-FFF2-40B4-BE49-F238E27FC236}">
                <a16:creationId xmlns:a16="http://schemas.microsoft.com/office/drawing/2014/main" id="{BE59CCE8-3A96-466A-829E-EDBDF5E8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00" y="298141"/>
            <a:ext cx="2011835" cy="56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Risultato immagini per bluserena">
            <a:extLst>
              <a:ext uri="{FF2B5EF4-FFF2-40B4-BE49-F238E27FC236}">
                <a16:creationId xmlns:a16="http://schemas.microsoft.com/office/drawing/2014/main" id="{79EE0387-8163-4CBE-AFFB-2062A623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29" y="2582142"/>
            <a:ext cx="2732809" cy="27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18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Compila il </a:t>
            </a:r>
            <a:r>
              <a:rPr lang="it-IT" b="1" dirty="0" err="1">
                <a:latin typeface="Poppins" panose="00000500000000000000"/>
              </a:rPr>
              <a:t>form</a:t>
            </a:r>
            <a:r>
              <a:rPr lang="it-IT" b="1" dirty="0">
                <a:latin typeface="Poppins" panose="00000500000000000000"/>
              </a:rPr>
              <a:t> o vai in Agenzia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Alpitour world</a:t>
            </a:r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41448775-AB31-44FF-9463-B0208DFCF24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info e prenotazioni 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 dalla pagina dedicata o recati presso una delle migliaia di agenzie Alpitour ed Eden Viaggi o ancora contatta il </a:t>
            </a:r>
            <a:r>
              <a:rPr lang="it-IT" b="1" dirty="0">
                <a:latin typeface="Poppins" panose="00000500000000000000"/>
              </a:rPr>
              <a:t>booking </a:t>
            </a:r>
            <a:r>
              <a:rPr lang="it-IT" b="1" dirty="0" err="1">
                <a:latin typeface="Poppins" panose="00000500000000000000"/>
              </a:rPr>
              <a:t>EdenViaggi</a:t>
            </a:r>
            <a:r>
              <a:rPr lang="it-IT" b="1" dirty="0">
                <a:latin typeface="Poppins" panose="00000500000000000000"/>
              </a:rPr>
              <a:t>: +39.0721.17231</a:t>
            </a:r>
            <a:r>
              <a:rPr lang="it-IT" dirty="0">
                <a:latin typeface="Poppins" panose="00000500000000000000"/>
              </a:rPr>
              <a:t>. </a:t>
            </a:r>
          </a:p>
          <a:p>
            <a:r>
              <a:rPr lang="it-IT" dirty="0">
                <a:latin typeface="Poppins" panose="00000500000000000000"/>
              </a:rPr>
              <a:t>Ricordati di comunicare che sei un Associato CNA.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E024528-35A7-4BB4-84F5-A8567C4F56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615484"/>
          </a:xfrm>
        </p:spPr>
        <p:txBody>
          <a:bodyPr>
            <a:normAutofit fontScale="92500" lnSpcReduction="20000"/>
          </a:bodyPr>
          <a:lstStyle/>
          <a:p>
            <a:r>
              <a:rPr lang="it-IT" sz="1900" b="1" dirty="0">
                <a:latin typeface="Poppins" panose="00000500000000000000"/>
              </a:rPr>
              <a:t>Sconti a partire dal 5%</a:t>
            </a:r>
          </a:p>
          <a:p>
            <a:r>
              <a:rPr lang="it-IT" sz="1600" dirty="0"/>
              <a:t>In relazione al momento della prenotazione.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31" name="Picture 2" descr="Risultato immagini per alpitour">
            <a:extLst>
              <a:ext uri="{FF2B5EF4-FFF2-40B4-BE49-F238E27FC236}">
                <a16:creationId xmlns:a16="http://schemas.microsoft.com/office/drawing/2014/main" id="{DF2C40E1-AE4F-4250-A997-BC0E2F7D8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52" y="127891"/>
            <a:ext cx="2028995" cy="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3D050CD9-0D3F-4A16-9C73-003A89876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45" y="2411744"/>
            <a:ext cx="1437107" cy="2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>
            <a:extLst>
              <a:ext uri="{FF2B5EF4-FFF2-40B4-BE49-F238E27FC236}">
                <a16:creationId xmlns:a16="http://schemas.microsoft.com/office/drawing/2014/main" id="{10CE648F-8595-4743-8613-F87838CC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61" y="3258542"/>
            <a:ext cx="1692463" cy="39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>
            <a:extLst>
              <a:ext uri="{FF2B5EF4-FFF2-40B4-BE49-F238E27FC236}">
                <a16:creationId xmlns:a16="http://schemas.microsoft.com/office/drawing/2014/main" id="{AFA0FE0B-CA34-449F-BD5D-76BAA880C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0" y="3639098"/>
            <a:ext cx="1283115" cy="3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>
            <a:extLst>
              <a:ext uri="{FF2B5EF4-FFF2-40B4-BE49-F238E27FC236}">
                <a16:creationId xmlns:a16="http://schemas.microsoft.com/office/drawing/2014/main" id="{43A195F3-BF4E-4E29-B404-04158457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47" y="3981435"/>
            <a:ext cx="1083439" cy="41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>
            <a:extLst>
              <a:ext uri="{FF2B5EF4-FFF2-40B4-BE49-F238E27FC236}">
                <a16:creationId xmlns:a16="http://schemas.microsoft.com/office/drawing/2014/main" id="{CFFC2AFE-D7FD-4992-9073-DD3C3F998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984" y="5185279"/>
            <a:ext cx="1658680" cy="3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>
            <a:extLst>
              <a:ext uri="{FF2B5EF4-FFF2-40B4-BE49-F238E27FC236}">
                <a16:creationId xmlns:a16="http://schemas.microsoft.com/office/drawing/2014/main" id="{1D7CC368-CAEA-4F4B-AF02-8BF4005C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80" y="4786203"/>
            <a:ext cx="1627787" cy="39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Picture 20">
            <a:extLst>
              <a:ext uri="{FF2B5EF4-FFF2-40B4-BE49-F238E27FC236}">
                <a16:creationId xmlns:a16="http://schemas.microsoft.com/office/drawing/2014/main" id="{6429C509-73CC-47DC-A672-7CCA376F5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23" y="4330716"/>
            <a:ext cx="1476228" cy="4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0" name="Picture 26">
            <a:extLst>
              <a:ext uri="{FF2B5EF4-FFF2-40B4-BE49-F238E27FC236}">
                <a16:creationId xmlns:a16="http://schemas.microsoft.com/office/drawing/2014/main" id="{A8237E9F-EB9C-4090-B409-AC1B8894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22" y="2704526"/>
            <a:ext cx="504159" cy="5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2" name="Picture 28">
            <a:extLst>
              <a:ext uri="{FF2B5EF4-FFF2-40B4-BE49-F238E27FC236}">
                <a16:creationId xmlns:a16="http://schemas.microsoft.com/office/drawing/2014/main" id="{9F701BCC-C9B6-4C0B-878E-85E2103F4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40" y="2736330"/>
            <a:ext cx="462205" cy="46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4" name="Picture 30">
            <a:extLst>
              <a:ext uri="{FF2B5EF4-FFF2-40B4-BE49-F238E27FC236}">
                <a16:creationId xmlns:a16="http://schemas.microsoft.com/office/drawing/2014/main" id="{CA949238-ABE4-4C40-9B72-D9663617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857" y="3924956"/>
            <a:ext cx="998033" cy="53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6" name="Picture 32">
            <a:extLst>
              <a:ext uri="{FF2B5EF4-FFF2-40B4-BE49-F238E27FC236}">
                <a16:creationId xmlns:a16="http://schemas.microsoft.com/office/drawing/2014/main" id="{39FF4AFC-68A5-4800-812D-CF2487D4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09" y="5585206"/>
            <a:ext cx="679515" cy="4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0" name="Picture 36" descr="Risultato immagini per turisanda">
            <a:extLst>
              <a:ext uri="{FF2B5EF4-FFF2-40B4-BE49-F238E27FC236}">
                <a16:creationId xmlns:a16="http://schemas.microsoft.com/office/drawing/2014/main" id="{47D85AFA-26B7-4CB8-ACC1-248B8CC67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2" b="43196"/>
          <a:stretch/>
        </p:blipFill>
        <p:spPr bwMode="auto">
          <a:xfrm>
            <a:off x="9417585" y="5587997"/>
            <a:ext cx="1270497" cy="34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51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Risultato immagini per terme">
            <a:extLst>
              <a:ext uri="{FF2B5EF4-FFF2-40B4-BE49-F238E27FC236}">
                <a16:creationId xmlns:a16="http://schemas.microsoft.com/office/drawing/2014/main" id="{F111DF93-7CE5-442C-B78E-9D1E042EC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28273"/>
          <a:stretch/>
        </p:blipFill>
        <p:spPr bwMode="auto">
          <a:xfrm>
            <a:off x="6021977" y="3237555"/>
            <a:ext cx="2627643" cy="253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59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Scarica la card virtuale e presentala allo stabilimento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Terme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B9212CB3-E439-4140-9389-1B75A69D7C1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fruire dell’offerta è sufficiente presentarsi allo stabilimento con la carta SERVIZIPIU.</a:t>
            </a:r>
          </a:p>
          <a:p>
            <a:r>
              <a:rPr lang="it-IT" dirty="0">
                <a:latin typeface="Poppins" panose="00000500000000000000"/>
              </a:rPr>
              <a:t>Per i prezzi di listino, tutte le informazioni e per prenotare visita il sito web dello stabilimento.</a:t>
            </a:r>
          </a:p>
          <a:p>
            <a:r>
              <a:rPr lang="it-IT" dirty="0">
                <a:latin typeface="Poppins" panose="00000500000000000000"/>
                <a:hlinkClick r:id="rId3"/>
              </a:rPr>
              <a:t>Scopri le strutture convenzionate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2A159C-0F8D-4837-BEC1-DEA6CAED1AA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Sconti fino al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13078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CCDF9B-DDA8-40E1-BA41-B758A9273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73" y="244797"/>
            <a:ext cx="835859" cy="8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co 6">
            <a:extLst>
              <a:ext uri="{FF2B5EF4-FFF2-40B4-BE49-F238E27FC236}">
                <a16:creationId xmlns:a16="http://schemas.microsoft.com/office/drawing/2014/main" id="{FD5CB0B9-352F-42D9-A71A-825843C331A5}"/>
              </a:ext>
            </a:extLst>
          </p:cNvPr>
          <p:cNvSpPr/>
          <p:nvPr/>
        </p:nvSpPr>
        <p:spPr>
          <a:xfrm>
            <a:off x="4282097" y="2789961"/>
            <a:ext cx="45719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7C668699-8F0E-4346-B62E-2CAA58C6F4EC}"/>
              </a:ext>
            </a:extLst>
          </p:cNvPr>
          <p:cNvSpPr/>
          <p:nvPr/>
        </p:nvSpPr>
        <p:spPr>
          <a:xfrm rot="17707454">
            <a:off x="5206902" y="2942817"/>
            <a:ext cx="3313743" cy="2770563"/>
          </a:xfrm>
          <a:custGeom>
            <a:avLst/>
            <a:gdLst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3" fmla="*/ 457200 w 914400"/>
              <a:gd name="connsiteY3" fmla="*/ 553487 h 1106973"/>
              <a:gd name="connsiteX4" fmla="*/ 115332 w 914400"/>
              <a:gd name="connsiteY4" fmla="*/ 185978 h 1106973"/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799068 w 903007"/>
              <a:gd name="connsiteY2" fmla="*/ 553510 h 579367"/>
              <a:gd name="connsiteX3" fmla="*/ 341868 w 903007"/>
              <a:gd name="connsiteY3" fmla="*/ 553511 h 579367"/>
              <a:gd name="connsiteX4" fmla="*/ 0 w 903007"/>
              <a:gd name="connsiteY4" fmla="*/ 186002 h 579367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903007 w 903007"/>
              <a:gd name="connsiteY2" fmla="*/ 579367 h 579367"/>
              <a:gd name="connsiteX0" fmla="*/ 238148 w 1141155"/>
              <a:gd name="connsiteY0" fmla="*/ 186002 h 579367"/>
              <a:gd name="connsiteX1" fmla="*/ 793256 w 1141155"/>
              <a:gd name="connsiteY1" fmla="*/ 63911 h 579367"/>
              <a:gd name="connsiteX2" fmla="*/ 1037216 w 1141155"/>
              <a:gd name="connsiteY2" fmla="*/ 553510 h 579367"/>
              <a:gd name="connsiteX3" fmla="*/ 580016 w 1141155"/>
              <a:gd name="connsiteY3" fmla="*/ 553511 h 579367"/>
              <a:gd name="connsiteX4" fmla="*/ 238148 w 1141155"/>
              <a:gd name="connsiteY4" fmla="*/ 186002 h 579367"/>
              <a:gd name="connsiteX0" fmla="*/ 0 w 1141155"/>
              <a:gd name="connsiteY0" fmla="*/ 228820 h 579367"/>
              <a:gd name="connsiteX1" fmla="*/ 793256 w 1141155"/>
              <a:gd name="connsiteY1" fmla="*/ 63911 h 579367"/>
              <a:gd name="connsiteX2" fmla="*/ 1141155 w 1141155"/>
              <a:gd name="connsiteY2" fmla="*/ 579367 h 579367"/>
              <a:gd name="connsiteX0" fmla="*/ 238148 w 1141155"/>
              <a:gd name="connsiteY0" fmla="*/ 241060 h 634425"/>
              <a:gd name="connsiteX1" fmla="*/ 793256 w 1141155"/>
              <a:gd name="connsiteY1" fmla="*/ 118969 h 634425"/>
              <a:gd name="connsiteX2" fmla="*/ 1037216 w 1141155"/>
              <a:gd name="connsiteY2" fmla="*/ 608568 h 634425"/>
              <a:gd name="connsiteX3" fmla="*/ 580016 w 1141155"/>
              <a:gd name="connsiteY3" fmla="*/ 608569 h 634425"/>
              <a:gd name="connsiteX4" fmla="*/ 238148 w 1141155"/>
              <a:gd name="connsiteY4" fmla="*/ 241060 h 634425"/>
              <a:gd name="connsiteX0" fmla="*/ 0 w 1141155"/>
              <a:gd name="connsiteY0" fmla="*/ 283878 h 634425"/>
              <a:gd name="connsiteX1" fmla="*/ 755756 w 1141155"/>
              <a:gd name="connsiteY1" fmla="*/ 39003 h 634425"/>
              <a:gd name="connsiteX2" fmla="*/ 1141155 w 1141155"/>
              <a:gd name="connsiteY2" fmla="*/ 634425 h 634425"/>
              <a:gd name="connsiteX0" fmla="*/ 1891151 w 2794158"/>
              <a:gd name="connsiteY0" fmla="*/ 212253 h 1037460"/>
              <a:gd name="connsiteX1" fmla="*/ 2446259 w 2794158"/>
              <a:gd name="connsiteY1" fmla="*/ 90162 h 1037460"/>
              <a:gd name="connsiteX2" fmla="*/ 2690219 w 2794158"/>
              <a:gd name="connsiteY2" fmla="*/ 579761 h 1037460"/>
              <a:gd name="connsiteX3" fmla="*/ 2233019 w 2794158"/>
              <a:gd name="connsiteY3" fmla="*/ 579762 h 1037460"/>
              <a:gd name="connsiteX4" fmla="*/ 1891151 w 2794158"/>
              <a:gd name="connsiteY4" fmla="*/ 212253 h 1037460"/>
              <a:gd name="connsiteX0" fmla="*/ 0 w 2794158"/>
              <a:gd name="connsiteY0" fmla="*/ 1037460 h 1037460"/>
              <a:gd name="connsiteX1" fmla="*/ 2408759 w 2794158"/>
              <a:gd name="connsiteY1" fmla="*/ 10196 h 1037460"/>
              <a:gd name="connsiteX2" fmla="*/ 2794158 w 2794158"/>
              <a:gd name="connsiteY2" fmla="*/ 605618 h 1037460"/>
              <a:gd name="connsiteX0" fmla="*/ 1660120 w 2563127"/>
              <a:gd name="connsiteY0" fmla="*/ 211296 h 1144580"/>
              <a:gd name="connsiteX1" fmla="*/ 2215228 w 2563127"/>
              <a:gd name="connsiteY1" fmla="*/ 89205 h 1144580"/>
              <a:gd name="connsiteX2" fmla="*/ 2459188 w 2563127"/>
              <a:gd name="connsiteY2" fmla="*/ 578804 h 1144580"/>
              <a:gd name="connsiteX3" fmla="*/ 2001988 w 2563127"/>
              <a:gd name="connsiteY3" fmla="*/ 578805 h 1144580"/>
              <a:gd name="connsiteX4" fmla="*/ 1660120 w 2563127"/>
              <a:gd name="connsiteY4" fmla="*/ 211296 h 1144580"/>
              <a:gd name="connsiteX0" fmla="*/ 0 w 2563127"/>
              <a:gd name="connsiteY0" fmla="*/ 1144580 h 1144580"/>
              <a:gd name="connsiteX1" fmla="*/ 2177728 w 2563127"/>
              <a:gd name="connsiteY1" fmla="*/ 9239 h 1144580"/>
              <a:gd name="connsiteX2" fmla="*/ 2563127 w 2563127"/>
              <a:gd name="connsiteY2" fmla="*/ 604661 h 1144580"/>
              <a:gd name="connsiteX0" fmla="*/ 1666174 w 2569181"/>
              <a:gd name="connsiteY0" fmla="*/ 211662 h 1144946"/>
              <a:gd name="connsiteX1" fmla="*/ 2221282 w 2569181"/>
              <a:gd name="connsiteY1" fmla="*/ 89571 h 1144946"/>
              <a:gd name="connsiteX2" fmla="*/ 2465242 w 2569181"/>
              <a:gd name="connsiteY2" fmla="*/ 579170 h 1144946"/>
              <a:gd name="connsiteX3" fmla="*/ 2008042 w 2569181"/>
              <a:gd name="connsiteY3" fmla="*/ 579171 h 1144946"/>
              <a:gd name="connsiteX4" fmla="*/ 1666174 w 2569181"/>
              <a:gd name="connsiteY4" fmla="*/ 211662 h 1144946"/>
              <a:gd name="connsiteX0" fmla="*/ 6054 w 2569181"/>
              <a:gd name="connsiteY0" fmla="*/ 1144946 h 1144946"/>
              <a:gd name="connsiteX1" fmla="*/ 2183782 w 2569181"/>
              <a:gd name="connsiteY1" fmla="*/ 9605 h 1144946"/>
              <a:gd name="connsiteX2" fmla="*/ 2569181 w 2569181"/>
              <a:gd name="connsiteY2" fmla="*/ 605027 h 1144946"/>
              <a:gd name="connsiteX0" fmla="*/ 1624693 w 2527700"/>
              <a:gd name="connsiteY0" fmla="*/ 210951 h 1232937"/>
              <a:gd name="connsiteX1" fmla="*/ 2179801 w 2527700"/>
              <a:gd name="connsiteY1" fmla="*/ 88860 h 1232937"/>
              <a:gd name="connsiteX2" fmla="*/ 2423761 w 2527700"/>
              <a:gd name="connsiteY2" fmla="*/ 578459 h 1232937"/>
              <a:gd name="connsiteX3" fmla="*/ 1966561 w 2527700"/>
              <a:gd name="connsiteY3" fmla="*/ 578460 h 1232937"/>
              <a:gd name="connsiteX4" fmla="*/ 1624693 w 2527700"/>
              <a:gd name="connsiteY4" fmla="*/ 210951 h 1232937"/>
              <a:gd name="connsiteX0" fmla="*/ 6170 w 2527700"/>
              <a:gd name="connsiteY0" fmla="*/ 1232937 h 1232937"/>
              <a:gd name="connsiteX1" fmla="*/ 2142301 w 2527700"/>
              <a:gd name="connsiteY1" fmla="*/ 8894 h 1232937"/>
              <a:gd name="connsiteX2" fmla="*/ 2527700 w 2527700"/>
              <a:gd name="connsiteY2" fmla="*/ 604316 h 1232937"/>
              <a:gd name="connsiteX0" fmla="*/ 1624693 w 3317181"/>
              <a:gd name="connsiteY0" fmla="*/ 210951 h 2672402"/>
              <a:gd name="connsiteX1" fmla="*/ 2179801 w 3317181"/>
              <a:gd name="connsiteY1" fmla="*/ 88860 h 2672402"/>
              <a:gd name="connsiteX2" fmla="*/ 2423761 w 3317181"/>
              <a:gd name="connsiteY2" fmla="*/ 578459 h 2672402"/>
              <a:gd name="connsiteX3" fmla="*/ 1966561 w 3317181"/>
              <a:gd name="connsiteY3" fmla="*/ 578460 h 2672402"/>
              <a:gd name="connsiteX4" fmla="*/ 1624693 w 3317181"/>
              <a:gd name="connsiteY4" fmla="*/ 210951 h 2672402"/>
              <a:gd name="connsiteX0" fmla="*/ 6170 w 3317181"/>
              <a:gd name="connsiteY0" fmla="*/ 1232937 h 2672402"/>
              <a:gd name="connsiteX1" fmla="*/ 2142301 w 3317181"/>
              <a:gd name="connsiteY1" fmla="*/ 8894 h 2672402"/>
              <a:gd name="connsiteX2" fmla="*/ 3317181 w 3317181"/>
              <a:gd name="connsiteY2" fmla="*/ 2672402 h 2672402"/>
              <a:gd name="connsiteX0" fmla="*/ 1624693 w 2988799"/>
              <a:gd name="connsiteY0" fmla="*/ 210951 h 2833610"/>
              <a:gd name="connsiteX1" fmla="*/ 2179801 w 2988799"/>
              <a:gd name="connsiteY1" fmla="*/ 88860 h 2833610"/>
              <a:gd name="connsiteX2" fmla="*/ 2423761 w 2988799"/>
              <a:gd name="connsiteY2" fmla="*/ 578459 h 2833610"/>
              <a:gd name="connsiteX3" fmla="*/ 1966561 w 2988799"/>
              <a:gd name="connsiteY3" fmla="*/ 578460 h 2833610"/>
              <a:gd name="connsiteX4" fmla="*/ 1624693 w 2988799"/>
              <a:gd name="connsiteY4" fmla="*/ 210951 h 2833610"/>
              <a:gd name="connsiteX0" fmla="*/ 6170 w 2988799"/>
              <a:gd name="connsiteY0" fmla="*/ 1232937 h 2833610"/>
              <a:gd name="connsiteX1" fmla="*/ 2142301 w 2988799"/>
              <a:gd name="connsiteY1" fmla="*/ 8894 h 2833610"/>
              <a:gd name="connsiteX2" fmla="*/ 2988799 w 2988799"/>
              <a:gd name="connsiteY2" fmla="*/ 2833610 h 2833610"/>
              <a:gd name="connsiteX0" fmla="*/ 1624693 w 3092020"/>
              <a:gd name="connsiteY0" fmla="*/ 210951 h 2833610"/>
              <a:gd name="connsiteX1" fmla="*/ 2179801 w 3092020"/>
              <a:gd name="connsiteY1" fmla="*/ 88860 h 2833610"/>
              <a:gd name="connsiteX2" fmla="*/ 2423761 w 3092020"/>
              <a:gd name="connsiteY2" fmla="*/ 578459 h 2833610"/>
              <a:gd name="connsiteX3" fmla="*/ 1966561 w 3092020"/>
              <a:gd name="connsiteY3" fmla="*/ 578460 h 2833610"/>
              <a:gd name="connsiteX4" fmla="*/ 1624693 w 3092020"/>
              <a:gd name="connsiteY4" fmla="*/ 210951 h 2833610"/>
              <a:gd name="connsiteX0" fmla="*/ 6170 w 3092020"/>
              <a:gd name="connsiteY0" fmla="*/ 1232937 h 2833610"/>
              <a:gd name="connsiteX1" fmla="*/ 2142301 w 3092020"/>
              <a:gd name="connsiteY1" fmla="*/ 8894 h 2833610"/>
              <a:gd name="connsiteX2" fmla="*/ 2988799 w 3092020"/>
              <a:gd name="connsiteY2" fmla="*/ 2833610 h 2833610"/>
              <a:gd name="connsiteX0" fmla="*/ 1624693 w 3163116"/>
              <a:gd name="connsiteY0" fmla="*/ 210951 h 2833610"/>
              <a:gd name="connsiteX1" fmla="*/ 2179801 w 3163116"/>
              <a:gd name="connsiteY1" fmla="*/ 88860 h 2833610"/>
              <a:gd name="connsiteX2" fmla="*/ 2423761 w 3163116"/>
              <a:gd name="connsiteY2" fmla="*/ 578459 h 2833610"/>
              <a:gd name="connsiteX3" fmla="*/ 1966561 w 3163116"/>
              <a:gd name="connsiteY3" fmla="*/ 578460 h 2833610"/>
              <a:gd name="connsiteX4" fmla="*/ 1624693 w 3163116"/>
              <a:gd name="connsiteY4" fmla="*/ 210951 h 2833610"/>
              <a:gd name="connsiteX0" fmla="*/ 6170 w 3163116"/>
              <a:gd name="connsiteY0" fmla="*/ 1232937 h 2833610"/>
              <a:gd name="connsiteX1" fmla="*/ 2142301 w 3163116"/>
              <a:gd name="connsiteY1" fmla="*/ 8894 h 2833610"/>
              <a:gd name="connsiteX2" fmla="*/ 2988799 w 3163116"/>
              <a:gd name="connsiteY2" fmla="*/ 2833610 h 2833610"/>
              <a:gd name="connsiteX0" fmla="*/ 1624693 w 3313743"/>
              <a:gd name="connsiteY0" fmla="*/ 210951 h 2770563"/>
              <a:gd name="connsiteX1" fmla="*/ 2179801 w 3313743"/>
              <a:gd name="connsiteY1" fmla="*/ 88860 h 2770563"/>
              <a:gd name="connsiteX2" fmla="*/ 2423761 w 3313743"/>
              <a:gd name="connsiteY2" fmla="*/ 578459 h 2770563"/>
              <a:gd name="connsiteX3" fmla="*/ 1966561 w 3313743"/>
              <a:gd name="connsiteY3" fmla="*/ 578460 h 2770563"/>
              <a:gd name="connsiteX4" fmla="*/ 1624693 w 3313743"/>
              <a:gd name="connsiteY4" fmla="*/ 210951 h 2770563"/>
              <a:gd name="connsiteX0" fmla="*/ 6170 w 3313743"/>
              <a:gd name="connsiteY0" fmla="*/ 1232937 h 2770563"/>
              <a:gd name="connsiteX1" fmla="*/ 2142301 w 3313743"/>
              <a:gd name="connsiteY1" fmla="*/ 8894 h 2770563"/>
              <a:gd name="connsiteX2" fmla="*/ 3154009 w 3313743"/>
              <a:gd name="connsiteY2" fmla="*/ 2770563 h 277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3743" h="2770563" stroke="0" extrusionOk="0">
                <a:moveTo>
                  <a:pt x="1624693" y="210951"/>
                </a:moveTo>
                <a:cubicBezTo>
                  <a:pt x="1764453" y="20415"/>
                  <a:pt x="1993610" y="-29986"/>
                  <a:pt x="2179801" y="88860"/>
                </a:cubicBezTo>
                <a:cubicBezTo>
                  <a:pt x="2329848" y="184636"/>
                  <a:pt x="2423761" y="373109"/>
                  <a:pt x="2423761" y="578459"/>
                </a:cubicBezTo>
                <a:lnTo>
                  <a:pt x="1966561" y="578460"/>
                </a:lnTo>
                <a:lnTo>
                  <a:pt x="1624693" y="210951"/>
                </a:lnTo>
                <a:close/>
              </a:path>
              <a:path w="3313743" h="2770563" fill="none">
                <a:moveTo>
                  <a:pt x="6170" y="1232937"/>
                </a:moveTo>
                <a:cubicBezTo>
                  <a:pt x="-127597" y="997537"/>
                  <a:pt x="1956110" y="-109952"/>
                  <a:pt x="2142301" y="8894"/>
                </a:cubicBezTo>
                <a:cubicBezTo>
                  <a:pt x="2292348" y="104670"/>
                  <a:pt x="3798983" y="2479171"/>
                  <a:pt x="3154009" y="2770563"/>
                </a:cubicBezTo>
              </a:path>
            </a:pathLst>
          </a:custGeom>
          <a:ln w="454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Arco 7">
            <a:extLst>
              <a:ext uri="{FF2B5EF4-FFF2-40B4-BE49-F238E27FC236}">
                <a16:creationId xmlns:a16="http://schemas.microsoft.com/office/drawing/2014/main" id="{5FF13B08-CE48-480D-9597-6D64BF928630}"/>
              </a:ext>
            </a:extLst>
          </p:cNvPr>
          <p:cNvSpPr/>
          <p:nvPr/>
        </p:nvSpPr>
        <p:spPr>
          <a:xfrm rot="6922945">
            <a:off x="6086689" y="3256949"/>
            <a:ext cx="3313743" cy="2770563"/>
          </a:xfrm>
          <a:custGeom>
            <a:avLst/>
            <a:gdLst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3" fmla="*/ 457200 w 914400"/>
              <a:gd name="connsiteY3" fmla="*/ 553487 h 1106973"/>
              <a:gd name="connsiteX4" fmla="*/ 115332 w 914400"/>
              <a:gd name="connsiteY4" fmla="*/ 185978 h 1106973"/>
              <a:gd name="connsiteX0" fmla="*/ 115332 w 914400"/>
              <a:gd name="connsiteY0" fmla="*/ 185978 h 1106973"/>
              <a:gd name="connsiteX1" fmla="*/ 670440 w 914400"/>
              <a:gd name="connsiteY1" fmla="*/ 63887 h 1106973"/>
              <a:gd name="connsiteX2" fmla="*/ 914400 w 914400"/>
              <a:gd name="connsiteY2" fmla="*/ 553486 h 1106973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799068 w 903007"/>
              <a:gd name="connsiteY2" fmla="*/ 553510 h 579367"/>
              <a:gd name="connsiteX3" fmla="*/ 341868 w 903007"/>
              <a:gd name="connsiteY3" fmla="*/ 553511 h 579367"/>
              <a:gd name="connsiteX4" fmla="*/ 0 w 903007"/>
              <a:gd name="connsiteY4" fmla="*/ 186002 h 579367"/>
              <a:gd name="connsiteX0" fmla="*/ 0 w 903007"/>
              <a:gd name="connsiteY0" fmla="*/ 186002 h 579367"/>
              <a:gd name="connsiteX1" fmla="*/ 555108 w 903007"/>
              <a:gd name="connsiteY1" fmla="*/ 63911 h 579367"/>
              <a:gd name="connsiteX2" fmla="*/ 903007 w 903007"/>
              <a:gd name="connsiteY2" fmla="*/ 579367 h 579367"/>
              <a:gd name="connsiteX0" fmla="*/ 238148 w 1141155"/>
              <a:gd name="connsiteY0" fmla="*/ 186002 h 579367"/>
              <a:gd name="connsiteX1" fmla="*/ 793256 w 1141155"/>
              <a:gd name="connsiteY1" fmla="*/ 63911 h 579367"/>
              <a:gd name="connsiteX2" fmla="*/ 1037216 w 1141155"/>
              <a:gd name="connsiteY2" fmla="*/ 553510 h 579367"/>
              <a:gd name="connsiteX3" fmla="*/ 580016 w 1141155"/>
              <a:gd name="connsiteY3" fmla="*/ 553511 h 579367"/>
              <a:gd name="connsiteX4" fmla="*/ 238148 w 1141155"/>
              <a:gd name="connsiteY4" fmla="*/ 186002 h 579367"/>
              <a:gd name="connsiteX0" fmla="*/ 0 w 1141155"/>
              <a:gd name="connsiteY0" fmla="*/ 228820 h 579367"/>
              <a:gd name="connsiteX1" fmla="*/ 793256 w 1141155"/>
              <a:gd name="connsiteY1" fmla="*/ 63911 h 579367"/>
              <a:gd name="connsiteX2" fmla="*/ 1141155 w 1141155"/>
              <a:gd name="connsiteY2" fmla="*/ 579367 h 579367"/>
              <a:gd name="connsiteX0" fmla="*/ 238148 w 1141155"/>
              <a:gd name="connsiteY0" fmla="*/ 241060 h 634425"/>
              <a:gd name="connsiteX1" fmla="*/ 793256 w 1141155"/>
              <a:gd name="connsiteY1" fmla="*/ 118969 h 634425"/>
              <a:gd name="connsiteX2" fmla="*/ 1037216 w 1141155"/>
              <a:gd name="connsiteY2" fmla="*/ 608568 h 634425"/>
              <a:gd name="connsiteX3" fmla="*/ 580016 w 1141155"/>
              <a:gd name="connsiteY3" fmla="*/ 608569 h 634425"/>
              <a:gd name="connsiteX4" fmla="*/ 238148 w 1141155"/>
              <a:gd name="connsiteY4" fmla="*/ 241060 h 634425"/>
              <a:gd name="connsiteX0" fmla="*/ 0 w 1141155"/>
              <a:gd name="connsiteY0" fmla="*/ 283878 h 634425"/>
              <a:gd name="connsiteX1" fmla="*/ 755756 w 1141155"/>
              <a:gd name="connsiteY1" fmla="*/ 39003 h 634425"/>
              <a:gd name="connsiteX2" fmla="*/ 1141155 w 1141155"/>
              <a:gd name="connsiteY2" fmla="*/ 634425 h 634425"/>
              <a:gd name="connsiteX0" fmla="*/ 1891151 w 2794158"/>
              <a:gd name="connsiteY0" fmla="*/ 212253 h 1037460"/>
              <a:gd name="connsiteX1" fmla="*/ 2446259 w 2794158"/>
              <a:gd name="connsiteY1" fmla="*/ 90162 h 1037460"/>
              <a:gd name="connsiteX2" fmla="*/ 2690219 w 2794158"/>
              <a:gd name="connsiteY2" fmla="*/ 579761 h 1037460"/>
              <a:gd name="connsiteX3" fmla="*/ 2233019 w 2794158"/>
              <a:gd name="connsiteY3" fmla="*/ 579762 h 1037460"/>
              <a:gd name="connsiteX4" fmla="*/ 1891151 w 2794158"/>
              <a:gd name="connsiteY4" fmla="*/ 212253 h 1037460"/>
              <a:gd name="connsiteX0" fmla="*/ 0 w 2794158"/>
              <a:gd name="connsiteY0" fmla="*/ 1037460 h 1037460"/>
              <a:gd name="connsiteX1" fmla="*/ 2408759 w 2794158"/>
              <a:gd name="connsiteY1" fmla="*/ 10196 h 1037460"/>
              <a:gd name="connsiteX2" fmla="*/ 2794158 w 2794158"/>
              <a:gd name="connsiteY2" fmla="*/ 605618 h 1037460"/>
              <a:gd name="connsiteX0" fmla="*/ 1660120 w 2563127"/>
              <a:gd name="connsiteY0" fmla="*/ 211296 h 1144580"/>
              <a:gd name="connsiteX1" fmla="*/ 2215228 w 2563127"/>
              <a:gd name="connsiteY1" fmla="*/ 89205 h 1144580"/>
              <a:gd name="connsiteX2" fmla="*/ 2459188 w 2563127"/>
              <a:gd name="connsiteY2" fmla="*/ 578804 h 1144580"/>
              <a:gd name="connsiteX3" fmla="*/ 2001988 w 2563127"/>
              <a:gd name="connsiteY3" fmla="*/ 578805 h 1144580"/>
              <a:gd name="connsiteX4" fmla="*/ 1660120 w 2563127"/>
              <a:gd name="connsiteY4" fmla="*/ 211296 h 1144580"/>
              <a:gd name="connsiteX0" fmla="*/ 0 w 2563127"/>
              <a:gd name="connsiteY0" fmla="*/ 1144580 h 1144580"/>
              <a:gd name="connsiteX1" fmla="*/ 2177728 w 2563127"/>
              <a:gd name="connsiteY1" fmla="*/ 9239 h 1144580"/>
              <a:gd name="connsiteX2" fmla="*/ 2563127 w 2563127"/>
              <a:gd name="connsiteY2" fmla="*/ 604661 h 1144580"/>
              <a:gd name="connsiteX0" fmla="*/ 1666174 w 2569181"/>
              <a:gd name="connsiteY0" fmla="*/ 211662 h 1144946"/>
              <a:gd name="connsiteX1" fmla="*/ 2221282 w 2569181"/>
              <a:gd name="connsiteY1" fmla="*/ 89571 h 1144946"/>
              <a:gd name="connsiteX2" fmla="*/ 2465242 w 2569181"/>
              <a:gd name="connsiteY2" fmla="*/ 579170 h 1144946"/>
              <a:gd name="connsiteX3" fmla="*/ 2008042 w 2569181"/>
              <a:gd name="connsiteY3" fmla="*/ 579171 h 1144946"/>
              <a:gd name="connsiteX4" fmla="*/ 1666174 w 2569181"/>
              <a:gd name="connsiteY4" fmla="*/ 211662 h 1144946"/>
              <a:gd name="connsiteX0" fmla="*/ 6054 w 2569181"/>
              <a:gd name="connsiteY0" fmla="*/ 1144946 h 1144946"/>
              <a:gd name="connsiteX1" fmla="*/ 2183782 w 2569181"/>
              <a:gd name="connsiteY1" fmla="*/ 9605 h 1144946"/>
              <a:gd name="connsiteX2" fmla="*/ 2569181 w 2569181"/>
              <a:gd name="connsiteY2" fmla="*/ 605027 h 1144946"/>
              <a:gd name="connsiteX0" fmla="*/ 1624693 w 2527700"/>
              <a:gd name="connsiteY0" fmla="*/ 210951 h 1232937"/>
              <a:gd name="connsiteX1" fmla="*/ 2179801 w 2527700"/>
              <a:gd name="connsiteY1" fmla="*/ 88860 h 1232937"/>
              <a:gd name="connsiteX2" fmla="*/ 2423761 w 2527700"/>
              <a:gd name="connsiteY2" fmla="*/ 578459 h 1232937"/>
              <a:gd name="connsiteX3" fmla="*/ 1966561 w 2527700"/>
              <a:gd name="connsiteY3" fmla="*/ 578460 h 1232937"/>
              <a:gd name="connsiteX4" fmla="*/ 1624693 w 2527700"/>
              <a:gd name="connsiteY4" fmla="*/ 210951 h 1232937"/>
              <a:gd name="connsiteX0" fmla="*/ 6170 w 2527700"/>
              <a:gd name="connsiteY0" fmla="*/ 1232937 h 1232937"/>
              <a:gd name="connsiteX1" fmla="*/ 2142301 w 2527700"/>
              <a:gd name="connsiteY1" fmla="*/ 8894 h 1232937"/>
              <a:gd name="connsiteX2" fmla="*/ 2527700 w 2527700"/>
              <a:gd name="connsiteY2" fmla="*/ 604316 h 1232937"/>
              <a:gd name="connsiteX0" fmla="*/ 1624693 w 3317181"/>
              <a:gd name="connsiteY0" fmla="*/ 210951 h 2672402"/>
              <a:gd name="connsiteX1" fmla="*/ 2179801 w 3317181"/>
              <a:gd name="connsiteY1" fmla="*/ 88860 h 2672402"/>
              <a:gd name="connsiteX2" fmla="*/ 2423761 w 3317181"/>
              <a:gd name="connsiteY2" fmla="*/ 578459 h 2672402"/>
              <a:gd name="connsiteX3" fmla="*/ 1966561 w 3317181"/>
              <a:gd name="connsiteY3" fmla="*/ 578460 h 2672402"/>
              <a:gd name="connsiteX4" fmla="*/ 1624693 w 3317181"/>
              <a:gd name="connsiteY4" fmla="*/ 210951 h 2672402"/>
              <a:gd name="connsiteX0" fmla="*/ 6170 w 3317181"/>
              <a:gd name="connsiteY0" fmla="*/ 1232937 h 2672402"/>
              <a:gd name="connsiteX1" fmla="*/ 2142301 w 3317181"/>
              <a:gd name="connsiteY1" fmla="*/ 8894 h 2672402"/>
              <a:gd name="connsiteX2" fmla="*/ 3317181 w 3317181"/>
              <a:gd name="connsiteY2" fmla="*/ 2672402 h 2672402"/>
              <a:gd name="connsiteX0" fmla="*/ 1624693 w 2988799"/>
              <a:gd name="connsiteY0" fmla="*/ 210951 h 2833610"/>
              <a:gd name="connsiteX1" fmla="*/ 2179801 w 2988799"/>
              <a:gd name="connsiteY1" fmla="*/ 88860 h 2833610"/>
              <a:gd name="connsiteX2" fmla="*/ 2423761 w 2988799"/>
              <a:gd name="connsiteY2" fmla="*/ 578459 h 2833610"/>
              <a:gd name="connsiteX3" fmla="*/ 1966561 w 2988799"/>
              <a:gd name="connsiteY3" fmla="*/ 578460 h 2833610"/>
              <a:gd name="connsiteX4" fmla="*/ 1624693 w 2988799"/>
              <a:gd name="connsiteY4" fmla="*/ 210951 h 2833610"/>
              <a:gd name="connsiteX0" fmla="*/ 6170 w 2988799"/>
              <a:gd name="connsiteY0" fmla="*/ 1232937 h 2833610"/>
              <a:gd name="connsiteX1" fmla="*/ 2142301 w 2988799"/>
              <a:gd name="connsiteY1" fmla="*/ 8894 h 2833610"/>
              <a:gd name="connsiteX2" fmla="*/ 2988799 w 2988799"/>
              <a:gd name="connsiteY2" fmla="*/ 2833610 h 2833610"/>
              <a:gd name="connsiteX0" fmla="*/ 1624693 w 3092020"/>
              <a:gd name="connsiteY0" fmla="*/ 210951 h 2833610"/>
              <a:gd name="connsiteX1" fmla="*/ 2179801 w 3092020"/>
              <a:gd name="connsiteY1" fmla="*/ 88860 h 2833610"/>
              <a:gd name="connsiteX2" fmla="*/ 2423761 w 3092020"/>
              <a:gd name="connsiteY2" fmla="*/ 578459 h 2833610"/>
              <a:gd name="connsiteX3" fmla="*/ 1966561 w 3092020"/>
              <a:gd name="connsiteY3" fmla="*/ 578460 h 2833610"/>
              <a:gd name="connsiteX4" fmla="*/ 1624693 w 3092020"/>
              <a:gd name="connsiteY4" fmla="*/ 210951 h 2833610"/>
              <a:gd name="connsiteX0" fmla="*/ 6170 w 3092020"/>
              <a:gd name="connsiteY0" fmla="*/ 1232937 h 2833610"/>
              <a:gd name="connsiteX1" fmla="*/ 2142301 w 3092020"/>
              <a:gd name="connsiteY1" fmla="*/ 8894 h 2833610"/>
              <a:gd name="connsiteX2" fmla="*/ 2988799 w 3092020"/>
              <a:gd name="connsiteY2" fmla="*/ 2833610 h 2833610"/>
              <a:gd name="connsiteX0" fmla="*/ 1624693 w 3163116"/>
              <a:gd name="connsiteY0" fmla="*/ 210951 h 2833610"/>
              <a:gd name="connsiteX1" fmla="*/ 2179801 w 3163116"/>
              <a:gd name="connsiteY1" fmla="*/ 88860 h 2833610"/>
              <a:gd name="connsiteX2" fmla="*/ 2423761 w 3163116"/>
              <a:gd name="connsiteY2" fmla="*/ 578459 h 2833610"/>
              <a:gd name="connsiteX3" fmla="*/ 1966561 w 3163116"/>
              <a:gd name="connsiteY3" fmla="*/ 578460 h 2833610"/>
              <a:gd name="connsiteX4" fmla="*/ 1624693 w 3163116"/>
              <a:gd name="connsiteY4" fmla="*/ 210951 h 2833610"/>
              <a:gd name="connsiteX0" fmla="*/ 6170 w 3163116"/>
              <a:gd name="connsiteY0" fmla="*/ 1232937 h 2833610"/>
              <a:gd name="connsiteX1" fmla="*/ 2142301 w 3163116"/>
              <a:gd name="connsiteY1" fmla="*/ 8894 h 2833610"/>
              <a:gd name="connsiteX2" fmla="*/ 2988799 w 3163116"/>
              <a:gd name="connsiteY2" fmla="*/ 2833610 h 2833610"/>
              <a:gd name="connsiteX0" fmla="*/ 1624693 w 3313743"/>
              <a:gd name="connsiteY0" fmla="*/ 210951 h 2770563"/>
              <a:gd name="connsiteX1" fmla="*/ 2179801 w 3313743"/>
              <a:gd name="connsiteY1" fmla="*/ 88860 h 2770563"/>
              <a:gd name="connsiteX2" fmla="*/ 2423761 w 3313743"/>
              <a:gd name="connsiteY2" fmla="*/ 578459 h 2770563"/>
              <a:gd name="connsiteX3" fmla="*/ 1966561 w 3313743"/>
              <a:gd name="connsiteY3" fmla="*/ 578460 h 2770563"/>
              <a:gd name="connsiteX4" fmla="*/ 1624693 w 3313743"/>
              <a:gd name="connsiteY4" fmla="*/ 210951 h 2770563"/>
              <a:gd name="connsiteX0" fmla="*/ 6170 w 3313743"/>
              <a:gd name="connsiteY0" fmla="*/ 1232937 h 2770563"/>
              <a:gd name="connsiteX1" fmla="*/ 2142301 w 3313743"/>
              <a:gd name="connsiteY1" fmla="*/ 8894 h 2770563"/>
              <a:gd name="connsiteX2" fmla="*/ 3154009 w 3313743"/>
              <a:gd name="connsiteY2" fmla="*/ 2770563 h 277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3743" h="2770563" stroke="0" extrusionOk="0">
                <a:moveTo>
                  <a:pt x="1624693" y="210951"/>
                </a:moveTo>
                <a:cubicBezTo>
                  <a:pt x="1764453" y="20415"/>
                  <a:pt x="1993610" y="-29986"/>
                  <a:pt x="2179801" y="88860"/>
                </a:cubicBezTo>
                <a:cubicBezTo>
                  <a:pt x="2329848" y="184636"/>
                  <a:pt x="2423761" y="373109"/>
                  <a:pt x="2423761" y="578459"/>
                </a:cubicBezTo>
                <a:lnTo>
                  <a:pt x="1966561" y="578460"/>
                </a:lnTo>
                <a:lnTo>
                  <a:pt x="1624693" y="210951"/>
                </a:lnTo>
                <a:close/>
              </a:path>
              <a:path w="3313743" h="2770563" fill="none">
                <a:moveTo>
                  <a:pt x="6170" y="1232937"/>
                </a:moveTo>
                <a:cubicBezTo>
                  <a:pt x="-127597" y="997537"/>
                  <a:pt x="1956110" y="-109952"/>
                  <a:pt x="2142301" y="8894"/>
                </a:cubicBezTo>
                <a:cubicBezTo>
                  <a:pt x="2292348" y="104670"/>
                  <a:pt x="3798983" y="2479171"/>
                  <a:pt x="3154009" y="2770563"/>
                </a:cubicBezTo>
              </a:path>
            </a:pathLst>
          </a:custGeom>
          <a:ln w="4540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240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12">
            <a:extLst>
              <a:ext uri="{FF2B5EF4-FFF2-40B4-BE49-F238E27FC236}">
                <a16:creationId xmlns:a16="http://schemas.microsoft.com/office/drawing/2014/main" id="{446D9D3F-006E-47A9-A83B-557F8B6744E6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65959FD-0929-456F-B082-D34DAF715193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013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 GL80KQXQ8398G0NQ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Expedia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E96B54B-F20E-4D1D-8622-08656C97881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le prenotazioni esclusivamente via Internet nello shop online inserendo il </a:t>
            </a:r>
            <a:r>
              <a:rPr lang="it-IT" b="1" dirty="0">
                <a:latin typeface="Poppins" panose="00000500000000000000"/>
              </a:rPr>
              <a:t>codice sconto GL80KQXQ8398G0NQ </a:t>
            </a:r>
            <a:r>
              <a:rPr lang="it-IT" dirty="0">
                <a:latin typeface="Poppins" panose="00000500000000000000"/>
              </a:rPr>
              <a:t>nell'apposito campo </a:t>
            </a:r>
            <a:r>
              <a:rPr lang="it-IT" dirty="0">
                <a:latin typeface="Poppins" panose="00000500000000000000"/>
                <a:hlinkClick r:id="rId2"/>
              </a:rPr>
              <a:t>nello shop online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4378BB-B7A6-48B4-A815-5E9A9D127ADC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48888"/>
          </a:xfrm>
        </p:spPr>
        <p:txBody>
          <a:bodyPr>
            <a:normAutofit fontScale="85000" lnSpcReduction="10000"/>
          </a:bodyPr>
          <a:lstStyle/>
          <a:p>
            <a:r>
              <a:rPr lang="it-IT" dirty="0">
                <a:latin typeface="Poppins" panose="00000500000000000000"/>
              </a:rPr>
              <a:t>CNA tramite il partner Corporate Benefits offre uno </a:t>
            </a:r>
            <a:r>
              <a:rPr lang="it-IT" b="1" dirty="0">
                <a:latin typeface="Poppins" panose="00000500000000000000"/>
              </a:rPr>
              <a:t>sconto del 10% </a:t>
            </a:r>
            <a:r>
              <a:rPr lang="it-IT" dirty="0">
                <a:latin typeface="Poppins" panose="00000500000000000000"/>
              </a:rPr>
              <a:t>sulla prenotazione di hotel con Tariffa Speciale Expedia.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9D5B89-7344-4426-B428-90C343B414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551" b="21682"/>
          <a:stretch/>
        </p:blipFill>
        <p:spPr>
          <a:xfrm>
            <a:off x="7382742" y="165024"/>
            <a:ext cx="1749183" cy="697760"/>
          </a:xfrm>
          <a:prstGeom prst="rect">
            <a:avLst/>
          </a:prstGeom>
        </p:spPr>
      </p:pic>
      <p:pic>
        <p:nvPicPr>
          <p:cNvPr id="38914" name="Picture 2" descr="Risultato immagini per expedia">
            <a:extLst>
              <a:ext uri="{FF2B5EF4-FFF2-40B4-BE49-F238E27FC236}">
                <a16:creationId xmlns:a16="http://schemas.microsoft.com/office/drawing/2014/main" id="{37C79815-6B3F-4FD0-BE3A-CCF5ABF0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70" y="2160958"/>
            <a:ext cx="3083825" cy="32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852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Chiama il booking di RDV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Robe di viaggio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Chiama il booking di RDV allo 0171480235 o 0236584035 oppure invia una mail a </a:t>
            </a:r>
            <a:r>
              <a:rPr lang="it-IT" b="1" dirty="0">
                <a:latin typeface="Poppins" panose="00000500000000000000"/>
                <a:hlinkClick r:id="rId3"/>
              </a:rPr>
              <a:t>cna@rdvtravel.it</a:t>
            </a:r>
            <a:r>
              <a:rPr lang="it-IT" b="1" dirty="0">
                <a:latin typeface="Poppins" panose="00000500000000000000"/>
              </a:rPr>
              <a:t>.</a:t>
            </a:r>
          </a:p>
          <a:p>
            <a:r>
              <a:rPr lang="it-IT" dirty="0">
                <a:latin typeface="Poppins" panose="00000500000000000000"/>
              </a:rPr>
              <a:t>Ricordati di comunicare che sei un Associato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2DD904-26CB-4A85-9025-37886E53356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Offerte dedicate per gli associati CNA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genzia Viaggi ROBE DI VIAGGIO - Cuneo">
            <a:extLst>
              <a:ext uri="{FF2B5EF4-FFF2-40B4-BE49-F238E27FC236}">
                <a16:creationId xmlns:a16="http://schemas.microsoft.com/office/drawing/2014/main" id="{5F3C62C9-E2E8-4654-918B-638440CA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954" y="161035"/>
            <a:ext cx="1219735" cy="7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lemento grafico 7" descr="Treno">
            <a:extLst>
              <a:ext uri="{FF2B5EF4-FFF2-40B4-BE49-F238E27FC236}">
                <a16:creationId xmlns:a16="http://schemas.microsoft.com/office/drawing/2014/main" id="{459BCC8C-79F5-42A3-97A2-9F5F7DD0C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1345" y="41667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Escursione">
            <a:extLst>
              <a:ext uri="{FF2B5EF4-FFF2-40B4-BE49-F238E27FC236}">
                <a16:creationId xmlns:a16="http://schemas.microsoft.com/office/drawing/2014/main" id="{78D4BFA4-5D43-4D65-9A7D-7A3B0E800B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6761" y="4166755"/>
            <a:ext cx="914400" cy="914400"/>
          </a:xfrm>
          <a:prstGeom prst="rect">
            <a:avLst/>
          </a:prstGeom>
        </p:spPr>
      </p:pic>
      <p:pic>
        <p:nvPicPr>
          <p:cNvPr id="12" name="Elemento grafico 11" descr="Valigia">
            <a:extLst>
              <a:ext uri="{FF2B5EF4-FFF2-40B4-BE49-F238E27FC236}">
                <a16:creationId xmlns:a16="http://schemas.microsoft.com/office/drawing/2014/main" id="{D14531DD-3144-4841-966D-ECDA4FA11D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25533" y="3252355"/>
            <a:ext cx="914400" cy="914400"/>
          </a:xfrm>
          <a:prstGeom prst="rect">
            <a:avLst/>
          </a:prstGeom>
        </p:spPr>
      </p:pic>
      <p:pic>
        <p:nvPicPr>
          <p:cNvPr id="15" name="Elemento grafico 14" descr="Aereo">
            <a:extLst>
              <a:ext uri="{FF2B5EF4-FFF2-40B4-BE49-F238E27FC236}">
                <a16:creationId xmlns:a16="http://schemas.microsoft.com/office/drawing/2014/main" id="{BE556832-95DB-42AD-82A9-2B80702FA1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5747" y="3252355"/>
            <a:ext cx="914400" cy="914400"/>
          </a:xfrm>
          <a:prstGeom prst="rect">
            <a:avLst/>
          </a:prstGeom>
        </p:spPr>
      </p:pic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C3E1DDC7-23EB-4B38-BDE8-90235B39971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8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33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CNAG9RO063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Grimaldi Lines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61E1DF7-37EA-4F14-8BF4-E3F6F5C4627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il </a:t>
            </a:r>
            <a:r>
              <a:rPr lang="it-IT" b="1" dirty="0">
                <a:latin typeface="Poppins" panose="00000500000000000000"/>
              </a:rPr>
              <a:t>codice sconto CNAG9RO063 </a:t>
            </a:r>
            <a:r>
              <a:rPr lang="it-IT" dirty="0">
                <a:latin typeface="Poppins" panose="00000500000000000000"/>
              </a:rPr>
              <a:t>nel relativo campo di richiesta sul </a:t>
            </a:r>
            <a:r>
              <a:rPr lang="it-IT" dirty="0">
                <a:latin typeface="Poppins" panose="00000500000000000000"/>
                <a:hlinkClick r:id="rId2"/>
              </a:rPr>
              <a:t>sito online</a:t>
            </a:r>
            <a:r>
              <a:rPr lang="it-IT" dirty="0">
                <a:latin typeface="Poppins" panose="00000500000000000000"/>
              </a:rPr>
              <a:t>, o anche contattando il Call Center di Grimaldi Lines al </a:t>
            </a:r>
            <a:r>
              <a:rPr lang="it-IT" b="1" dirty="0">
                <a:latin typeface="Poppins" panose="00000500000000000000"/>
              </a:rPr>
              <a:t>numero 081496444 </a:t>
            </a:r>
            <a:r>
              <a:rPr lang="it-IT" dirty="0">
                <a:latin typeface="Poppins" panose="00000500000000000000"/>
              </a:rPr>
              <a:t>comunicando convenzione e codice sconto, oppure inviando una mail a </a:t>
            </a:r>
            <a:r>
              <a:rPr lang="it-IT" b="1" dirty="0">
                <a:latin typeface="Poppins" panose="00000500000000000000"/>
                <a:hlinkClick r:id="rId4"/>
              </a:rPr>
              <a:t>info@grimaldi.napoli.it</a:t>
            </a:r>
            <a:r>
              <a:rPr lang="it-IT" b="1" dirty="0">
                <a:latin typeface="Poppins" panose="00000500000000000000"/>
              </a:rPr>
              <a:t> </a:t>
            </a:r>
            <a:r>
              <a:rPr lang="it-IT" dirty="0">
                <a:latin typeface="Poppins" panose="00000500000000000000"/>
              </a:rPr>
              <a:t>comunicando convenzione e codice sconto. In alternativa presso i punti vendita Grimaldi Tours indicando convenzione e codice sconto.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4B317A-952D-4A80-87A4-3EC0ED259FC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LOGO-GRIMALDI-LINES | Officina Oleodinamica Genova | Officina Oleodinamica  Avvenente S.r.l.">
            <a:extLst>
              <a:ext uri="{FF2B5EF4-FFF2-40B4-BE49-F238E27FC236}">
                <a16:creationId xmlns:a16="http://schemas.microsoft.com/office/drawing/2014/main" id="{10E0855B-BAE6-4D5F-8058-DC9D928AE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46" y="160613"/>
            <a:ext cx="1787729" cy="7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E7CC0461-7484-4F6D-9C66-0B5D7FA30450}"/>
              </a:ext>
            </a:extLst>
          </p:cNvPr>
          <p:cNvGrpSpPr/>
          <p:nvPr/>
        </p:nvGrpSpPr>
        <p:grpSpPr>
          <a:xfrm>
            <a:off x="6032161" y="3406174"/>
            <a:ext cx="2998568" cy="2092199"/>
            <a:chOff x="5886599" y="3429000"/>
            <a:chExt cx="2998568" cy="2092198"/>
          </a:xfrm>
        </p:grpSpPr>
        <p:pic>
          <p:nvPicPr>
            <p:cNvPr id="39938" name="Picture 2" descr="Risultato immagini per grimaldi lines">
              <a:extLst>
                <a:ext uri="{FF2B5EF4-FFF2-40B4-BE49-F238E27FC236}">
                  <a16:creationId xmlns:a16="http://schemas.microsoft.com/office/drawing/2014/main" id="{878042A4-0C6B-4DDD-A06E-056E5D7776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" t="7564" r="6269" b="8502"/>
            <a:stretch/>
          </p:blipFill>
          <p:spPr bwMode="auto">
            <a:xfrm>
              <a:off x="6130637" y="3611161"/>
              <a:ext cx="2587336" cy="175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CF278172-B9A7-4AFA-87F4-9A7C3CA503FD}"/>
                </a:ext>
              </a:extLst>
            </p:cNvPr>
            <p:cNvSpPr/>
            <p:nvPr/>
          </p:nvSpPr>
          <p:spPr>
            <a:xfrm>
              <a:off x="5886599" y="3429000"/>
              <a:ext cx="2998568" cy="2092198"/>
            </a:xfrm>
            <a:prstGeom prst="roundRect">
              <a:avLst>
                <a:gd name="adj" fmla="val 50000"/>
              </a:avLst>
            </a:prstGeom>
            <a:noFill/>
            <a:ln w="444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50668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15ACBFC7-6C2A-46D9-833C-7178B9D19C6B}"/>
              </a:ext>
            </a:extLst>
          </p:cNvPr>
          <p:cNvGrpSpPr/>
          <p:nvPr/>
        </p:nvGrpSpPr>
        <p:grpSpPr>
          <a:xfrm>
            <a:off x="4850606" y="3802803"/>
            <a:ext cx="4449807" cy="1600103"/>
            <a:chOff x="4928538" y="3880735"/>
            <a:chExt cx="4449806" cy="1600102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A34925C-D37E-42B3-B163-7D28E1B05D9E}"/>
                </a:ext>
              </a:extLst>
            </p:cNvPr>
            <p:cNvGrpSpPr/>
            <p:nvPr/>
          </p:nvGrpSpPr>
          <p:grpSpPr>
            <a:xfrm>
              <a:off x="4928538" y="4186768"/>
              <a:ext cx="4449806" cy="1294069"/>
              <a:chOff x="4917931" y="4169152"/>
              <a:chExt cx="4449806" cy="1294069"/>
            </a:xfrm>
          </p:grpSpPr>
          <p:pic>
            <p:nvPicPr>
              <p:cNvPr id="40962" name="Picture 2" descr="Risultato immagini per costa crociere">
                <a:extLst>
                  <a:ext uri="{FF2B5EF4-FFF2-40B4-BE49-F238E27FC236}">
                    <a16:creationId xmlns:a16="http://schemas.microsoft.com/office/drawing/2014/main" id="{BF33B8C1-99D8-41A2-9070-1A73E7944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394"/>
              <a:stretch/>
            </p:blipFill>
            <p:spPr bwMode="auto">
              <a:xfrm>
                <a:off x="4917931" y="4306600"/>
                <a:ext cx="4333592" cy="1019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Arco 4">
                <a:extLst>
                  <a:ext uri="{FF2B5EF4-FFF2-40B4-BE49-F238E27FC236}">
                    <a16:creationId xmlns:a16="http://schemas.microsoft.com/office/drawing/2014/main" id="{E7BC29F2-9C62-4657-9057-84FE8D3364F7}"/>
                  </a:ext>
                </a:extLst>
              </p:cNvPr>
              <p:cNvSpPr/>
              <p:nvPr/>
            </p:nvSpPr>
            <p:spPr>
              <a:xfrm rot="5400000">
                <a:off x="7486782" y="3582266"/>
                <a:ext cx="1294069" cy="2467841"/>
              </a:xfrm>
              <a:prstGeom prst="arc">
                <a:avLst>
                  <a:gd name="adj1" fmla="val 10830689"/>
                  <a:gd name="adj2" fmla="val 0"/>
                </a:avLst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2A75E85-A95C-4394-85CB-5CF80043D87A}"/>
                    </a:ext>
                  </a:extLst>
                </p14:cNvPr>
                <p14:cNvContentPartPr/>
                <p14:nvPr/>
              </p14:nvContentPartPr>
              <p14:xfrm>
                <a:off x="9211369" y="4298695"/>
                <a:ext cx="89640" cy="1238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2A75E85-A95C-4394-85CB-5CF80043D87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48369" y="4236055"/>
                  <a:ext cx="2152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2AF12941-5783-44BB-8113-8D1BDA836524}"/>
                    </a:ext>
                  </a:extLst>
                </p14:cNvPr>
                <p14:cNvContentPartPr/>
                <p14:nvPr/>
              </p14:nvContentPartPr>
              <p14:xfrm>
                <a:off x="9148729" y="5253415"/>
                <a:ext cx="159120" cy="824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2AF12941-5783-44BB-8113-8D1BDA83652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86089" y="5190415"/>
                  <a:ext cx="284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63B1BD8-563B-4F01-9B3F-1157CB2C8649}"/>
                    </a:ext>
                  </a:extLst>
                </p14:cNvPr>
                <p14:cNvContentPartPr/>
                <p14:nvPr/>
              </p14:nvContentPartPr>
              <p14:xfrm>
                <a:off x="7096729" y="3880735"/>
                <a:ext cx="360" cy="36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63B1BD8-563B-4F01-9B3F-1157CB2C864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34089" y="3817735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63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>
                <a:latin typeface="Poppins" panose="00000500000000000000"/>
              </a:rPr>
              <a:t>Contatta l’agenzia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9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b="1" dirty="0"/>
              <a:t>Costa Crociere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8E770881-1556-4595-B1EC-97F84A26064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0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u="sng" dirty="0">
                <a:latin typeface="Poppins" panose="00000500000000000000"/>
              </a:rPr>
              <a:t>Chiama l’Agenzia</a:t>
            </a:r>
          </a:p>
          <a:p>
            <a:r>
              <a:rPr lang="it-IT" dirty="0">
                <a:latin typeface="Poppins" panose="00000500000000000000"/>
              </a:rPr>
              <a:t>Per ulteriori informazioni e prenotazioni di una Crociera con Costa, contatta l’agenzia, </a:t>
            </a:r>
            <a:r>
              <a:rPr lang="it-IT" b="1" dirty="0">
                <a:latin typeface="Poppins" panose="00000500000000000000"/>
              </a:rPr>
              <a:t>chiama 0171480235 o 0236584035</a:t>
            </a:r>
            <a:endParaRPr lang="it-IT" dirty="0">
              <a:latin typeface="Poppins" panose="00000500000000000000"/>
            </a:endParaRPr>
          </a:p>
          <a:p>
            <a:r>
              <a:rPr lang="it-IT" u="sng" dirty="0">
                <a:latin typeface="Poppins" panose="00000500000000000000"/>
              </a:rPr>
              <a:t>Scrivi all’Agenzia</a:t>
            </a:r>
          </a:p>
          <a:p>
            <a:r>
              <a:rPr lang="it-IT" dirty="0">
                <a:latin typeface="Poppins" panose="00000500000000000000"/>
              </a:rPr>
              <a:t>Manda una mail con tutte le richieste a: </a:t>
            </a:r>
            <a:r>
              <a:rPr lang="it-IT" b="1" dirty="0">
                <a:latin typeface="Poppins" panose="00000500000000000000"/>
                <a:hlinkClick r:id="rId11"/>
              </a:rPr>
              <a:t>cna@rdvtravel.it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789B0B-3F48-4A3F-8005-ECA24208B6C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>
                <a:latin typeface="Poppins" panose="00000500000000000000"/>
              </a:rPr>
              <a:t>sconti a partire dal 15%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6ECBD28-E0DE-49A1-A3F2-4A97F57B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54" y="144621"/>
            <a:ext cx="1339369" cy="8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98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51A252C7-59D6-4DB1-AC77-EF2C0CE03BA7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C682BC7-5120-4816-A03B-979501CE6B7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58590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Utilità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3" y="6356351"/>
            <a:ext cx="458569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65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C572EC-4A56-4F54-98C1-96A4D17A9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8" t="18695" r="30808" b="66738"/>
          <a:stretch/>
        </p:blipFill>
        <p:spPr>
          <a:xfrm>
            <a:off x="4923469" y="2975767"/>
            <a:ext cx="838899" cy="545284"/>
          </a:xfrm>
          <a:prstGeom prst="rect">
            <a:avLst/>
          </a:prstGeom>
        </p:spPr>
      </p:pic>
      <p:pic>
        <p:nvPicPr>
          <p:cNvPr id="9218" name="Picture 2" descr="Risultato immagini per utilità">
            <a:extLst>
              <a:ext uri="{FF2B5EF4-FFF2-40B4-BE49-F238E27FC236}">
                <a16:creationId xmlns:a16="http://schemas.microsoft.com/office/drawing/2014/main" id="{E58FAC82-A288-451B-AAB9-DF87D444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95480">
            <a:off x="1828815" y="1907765"/>
            <a:ext cx="3333751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ED1490-A5CC-4792-A042-B888C08AC262}"/>
              </a:ext>
            </a:extLst>
          </p:cNvPr>
          <p:cNvSpPr txBox="1"/>
          <p:nvPr/>
        </p:nvSpPr>
        <p:spPr>
          <a:xfrm>
            <a:off x="5913371" y="2499690"/>
            <a:ext cx="217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CNA è utile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5D7CB2C-860C-49A8-B775-720B65138EB5}"/>
              </a:ext>
            </a:extLst>
          </p:cNvPr>
          <p:cNvSpPr txBox="1"/>
          <p:nvPr/>
        </p:nvSpPr>
        <p:spPr>
          <a:xfrm>
            <a:off x="5913373" y="2954574"/>
            <a:ext cx="344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proposte più varie per la vita di tutti i giorni.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2E734D9-E1D3-4E6E-A2AA-BFFBF3FDCDA8}"/>
              </a:ext>
            </a:extLst>
          </p:cNvPr>
          <p:cNvSpPr txBox="1"/>
          <p:nvPr/>
        </p:nvSpPr>
        <p:spPr>
          <a:xfrm>
            <a:off x="9252191" y="4566311"/>
            <a:ext cx="28782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Accessori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Assicurazione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Attrezzi e strumenti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Diritto d’autore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Farmaci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Palestre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Spesa online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1C3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5D05226-05A7-42CC-A2EB-78354BE378D1}"/>
              </a:ext>
            </a:extLst>
          </p:cNvPr>
          <p:cNvCxnSpPr/>
          <p:nvPr/>
        </p:nvCxnSpPr>
        <p:spPr>
          <a:xfrm>
            <a:off x="8741328" y="4566311"/>
            <a:ext cx="0" cy="1473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513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66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7B04296-87A4-46E8-953C-770AF4FD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l’agenzia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UnipolSai</a:t>
            </a:r>
            <a:endParaRPr lang="it-IT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EA703230-203A-4C2C-97BE-4DB39F69E2B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Recati presso una delle </a:t>
            </a:r>
            <a:r>
              <a:rPr lang="it-IT" dirty="0">
                <a:latin typeface="Poppins" panose="00000500000000000000"/>
                <a:hlinkClick r:id="rId4"/>
              </a:rPr>
              <a:t>agenzie </a:t>
            </a:r>
            <a:r>
              <a:rPr lang="it-IT" dirty="0" err="1">
                <a:latin typeface="Poppins" panose="00000500000000000000"/>
                <a:hlinkClick r:id="rId4"/>
              </a:rPr>
              <a:t>UnipolSai</a:t>
            </a:r>
            <a:r>
              <a:rPr lang="it-IT" dirty="0">
                <a:latin typeface="Poppins" panose="00000500000000000000"/>
              </a:rPr>
              <a:t> e presenta la tua card virtuale</a:t>
            </a:r>
            <a:endParaRPr lang="it-IT" b="1" dirty="0">
              <a:latin typeface="Poppins" panose="0000050000000000000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4FF375-C589-445E-9560-E387822402C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Soluzioni personalizzabili per aziende e privati a condizioni vantaggiose con </a:t>
            </a:r>
            <a:r>
              <a:rPr lang="it-IT" b="1" dirty="0"/>
              <a:t>sconti fino al 25%.</a:t>
            </a:r>
          </a:p>
          <a:p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Sito ufficiale APU - Tre Agenzie di UnipolSai al fianco dell'Apu Old Wild  West">
            <a:extLst>
              <a:ext uri="{FF2B5EF4-FFF2-40B4-BE49-F238E27FC236}">
                <a16:creationId xmlns:a16="http://schemas.microsoft.com/office/drawing/2014/main" id="{DD786853-B3DB-4C1F-923D-03604C9A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29" y="327531"/>
            <a:ext cx="1832203" cy="65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isultato immagini per unipolsai">
            <a:extLst>
              <a:ext uri="{FF2B5EF4-FFF2-40B4-BE49-F238E27FC236}">
                <a16:creationId xmlns:a16="http://schemas.microsoft.com/office/drawing/2014/main" id="{1927E7E5-86DE-4427-AAD4-4DC7A171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33" y="2754199"/>
            <a:ext cx="2082512" cy="25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882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la sede CAF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Caf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0640490-8DB2-40A2-B4EE-0CC7E8E37D3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Prenota un appuntamento con il CAF CNA più vicino dal sito </a:t>
            </a:r>
            <a:r>
              <a:rPr lang="it-IT" dirty="0">
                <a:latin typeface="Poppins" panose="00000500000000000000"/>
                <a:hlinkClick r:id="rId2"/>
              </a:rPr>
              <a:t>casacaf.it</a:t>
            </a:r>
            <a:r>
              <a:rPr lang="it-IT" dirty="0">
                <a:latin typeface="Poppins" panose="00000500000000000000"/>
              </a:rPr>
              <a:t>  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A3457D-F419-488B-96D7-32731797350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dedicati per gli associati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CAF CNA - Home">
            <a:extLst>
              <a:ext uri="{FF2B5EF4-FFF2-40B4-BE49-F238E27FC236}">
                <a16:creationId xmlns:a16="http://schemas.microsoft.com/office/drawing/2014/main" id="{A3CCD589-762A-4CFC-8D55-BBAD71E0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99" y="166326"/>
            <a:ext cx="1432629" cy="8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sultato immagini per caf cna">
            <a:extLst>
              <a:ext uri="{FF2B5EF4-FFF2-40B4-BE49-F238E27FC236}">
                <a16:creationId xmlns:a16="http://schemas.microsoft.com/office/drawing/2014/main" id="{276C8ED3-DAE5-4E00-AC7C-C9772A92C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3264288"/>
            <a:ext cx="4061980" cy="192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998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la sede CNA più vicina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Diritti d’autore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0A561FB-469E-4B4C-8074-29B0DF219B4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fruire dei vantaggi, recati alla </a:t>
            </a:r>
            <a:r>
              <a:rPr lang="it-IT" dirty="0">
                <a:latin typeface="Poppins" panose="00000500000000000000"/>
                <a:hlinkClick r:id="rId2"/>
              </a:rPr>
              <a:t>sede CNA più vicina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F0E751-41B6-4FCA-B29C-DA1332111F5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 40%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PROROGA SCADENZA COMPENSI SIAE E SCF - Ascom Savigliano, Associazione  commercio turismo servizi e trasporti Savigliano">
            <a:extLst>
              <a:ext uri="{FF2B5EF4-FFF2-40B4-BE49-F238E27FC236}">
                <a16:creationId xmlns:a16="http://schemas.microsoft.com/office/drawing/2014/main" id="{66F58252-9D55-4AA8-8833-6B47F941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69" y="201104"/>
            <a:ext cx="1487419" cy="14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isultato immagini per siae">
            <a:extLst>
              <a:ext uri="{FF2B5EF4-FFF2-40B4-BE49-F238E27FC236}">
                <a16:creationId xmlns:a16="http://schemas.microsoft.com/office/drawing/2014/main" id="{6852D02E-A0F0-4CD8-9BB4-0E519BECA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68" y="3555849"/>
            <a:ext cx="2913785" cy="19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407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69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UNI </a:t>
            </a:r>
            <a:r>
              <a:rPr lang="it-IT" sz="1800" dirty="0"/>
              <a:t>Ente italiano di Normazione 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A81DF24-E5D4-43D2-BC2D-B06F5F2E4B7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, </a:t>
            </a:r>
            <a:r>
              <a:rPr lang="it-IT" dirty="0">
                <a:latin typeface="Poppins" panose="00000500000000000000"/>
                <a:hlinkClick r:id="rId2"/>
              </a:rPr>
              <a:t>cliccando qui</a:t>
            </a:r>
            <a:r>
              <a:rPr lang="it-IT" dirty="0">
                <a:latin typeface="Poppins" panose="00000500000000000000"/>
              </a:rPr>
              <a:t>.</a:t>
            </a:r>
            <a:endParaRPr lang="it-IT" b="1" dirty="0">
              <a:latin typeface="Poppins" panose="00000500000000000000"/>
            </a:endParaRPr>
          </a:p>
          <a:p>
            <a:r>
              <a:rPr lang="it-IT" sz="1200" dirty="0">
                <a:latin typeface="Poppins" panose="00000500000000000000"/>
              </a:rPr>
              <a:t>Raccolta norme codice contratti pubblici – € 50 (i.e.) per la consultazione delle norme UNI citate nel Codice degli appalti, con la possibilità di acquisto a prezzo speciale e forfettario di 15 € + IVA per singola norma.</a:t>
            </a:r>
          </a:p>
          <a:p>
            <a:pPr marL="285744" indent="-285744">
              <a:buFont typeface="Courier New" panose="02070309020205020404" pitchFamily="49" charset="0"/>
              <a:buChar char="o"/>
            </a:pPr>
            <a:endParaRPr lang="it-IT" sz="1800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D61EA9-BD85-4D21-9B4F-DADD65FAAD5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811235"/>
          </a:xfrm>
        </p:spPr>
        <p:txBody>
          <a:bodyPr>
            <a:normAutofit fontScale="55000" lnSpcReduction="20000"/>
          </a:bodyPr>
          <a:lstStyle/>
          <a:p>
            <a:r>
              <a:rPr lang="it-IT" dirty="0">
                <a:latin typeface="Poppins" panose="00000500000000000000"/>
              </a:rPr>
              <a:t>Costo Licenza prezzo annuo di:</a:t>
            </a:r>
          </a:p>
          <a:p>
            <a:pPr marL="285744" indent="-285744">
              <a:buFont typeface="Courier New" panose="02070309020205020404" pitchFamily="49" charset="0"/>
              <a:buChar char="o"/>
            </a:pPr>
            <a:r>
              <a:rPr lang="it-IT" sz="2900" dirty="0">
                <a:latin typeface="Poppins" panose="00000500000000000000"/>
              </a:rPr>
              <a:t>€ 200,00  </a:t>
            </a:r>
            <a:r>
              <a:rPr lang="it-IT" dirty="0">
                <a:latin typeface="Poppins" panose="00000500000000000000"/>
              </a:rPr>
              <a:t>&lt;50 dipendenti; </a:t>
            </a:r>
          </a:p>
          <a:p>
            <a:pPr marL="285744" indent="-285744">
              <a:buFont typeface="Courier New" panose="02070309020205020404" pitchFamily="49" charset="0"/>
              <a:buChar char="o"/>
            </a:pPr>
            <a:r>
              <a:rPr lang="it-IT" sz="2900" dirty="0">
                <a:latin typeface="Poppins" panose="00000500000000000000"/>
              </a:rPr>
              <a:t>€ 300,00 </a:t>
            </a:r>
            <a:r>
              <a:rPr lang="it-IT" dirty="0">
                <a:latin typeface="Poppins" panose="00000500000000000000"/>
              </a:rPr>
              <a:t>&gt;50 dipendenti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NCE: Convenzione 2019 abbonamento norme UNI">
            <a:extLst>
              <a:ext uri="{FF2B5EF4-FFF2-40B4-BE49-F238E27FC236}">
                <a16:creationId xmlns:a16="http://schemas.microsoft.com/office/drawing/2014/main" id="{8D4C147F-26BA-431A-83A2-395857941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29038"/>
          <a:stretch/>
        </p:blipFill>
        <p:spPr bwMode="auto">
          <a:xfrm>
            <a:off x="6974795" y="214733"/>
            <a:ext cx="2091275" cy="7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0902FE10-B05D-40A0-95FC-E2F74FC46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01FFFF"/>
              </a:clrFrom>
              <a:clrTo>
                <a:srgbClr val="01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29" r="1"/>
          <a:stretch/>
        </p:blipFill>
        <p:spPr bwMode="auto">
          <a:xfrm>
            <a:off x="5032439" y="2572797"/>
            <a:ext cx="3884712" cy="281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2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9564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807720" y="765189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Le categorie</a:t>
            </a:r>
          </a:p>
        </p:txBody>
      </p:sp>
      <p:pic>
        <p:nvPicPr>
          <p:cNvPr id="8" name="Immagine 7">
            <a:hlinkClick r:id="rId3" action="ppaction://hlinksldjump"/>
            <a:extLst>
              <a:ext uri="{FF2B5EF4-FFF2-40B4-BE49-F238E27FC236}">
                <a16:creationId xmlns:a16="http://schemas.microsoft.com/office/drawing/2014/main" id="{66B0A81C-151B-4A15-B464-7CA6F960C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r="80459"/>
          <a:stretch/>
        </p:blipFill>
        <p:spPr>
          <a:xfrm>
            <a:off x="1219007" y="2750967"/>
            <a:ext cx="2306972" cy="2702011"/>
          </a:xfrm>
          <a:prstGeom prst="rect">
            <a:avLst/>
          </a:prstGeom>
        </p:spPr>
      </p:pic>
      <p:pic>
        <p:nvPicPr>
          <p:cNvPr id="10" name="Immagine 9">
            <a:hlinkClick r:id="rId5" action="ppaction://hlinksldjump"/>
            <a:extLst>
              <a:ext uri="{FF2B5EF4-FFF2-40B4-BE49-F238E27FC236}">
                <a16:creationId xmlns:a16="http://schemas.microsoft.com/office/drawing/2014/main" id="{73F80A8A-680E-40B2-8823-E9BAEEF8A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7" r="60711"/>
          <a:stretch/>
        </p:blipFill>
        <p:spPr>
          <a:xfrm>
            <a:off x="8400743" y="2750968"/>
            <a:ext cx="2306972" cy="2702011"/>
          </a:xfrm>
          <a:prstGeom prst="rect">
            <a:avLst/>
          </a:prstGeom>
        </p:spPr>
      </p:pic>
      <p:pic>
        <p:nvPicPr>
          <p:cNvPr id="17" name="Immagine 16">
            <a:hlinkClick r:id="rId5" action="ppaction://hlinksldjump"/>
            <a:extLst>
              <a:ext uri="{FF2B5EF4-FFF2-40B4-BE49-F238E27FC236}">
                <a16:creationId xmlns:a16="http://schemas.microsoft.com/office/drawing/2014/main" id="{A6D57980-322F-4CCE-A5FA-9231F0FCA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7" r="20872"/>
          <a:stretch/>
        </p:blipFill>
        <p:spPr>
          <a:xfrm>
            <a:off x="3612919" y="2750969"/>
            <a:ext cx="2306972" cy="2702011"/>
          </a:xfrm>
          <a:prstGeom prst="rect">
            <a:avLst/>
          </a:prstGeom>
        </p:spPr>
      </p:pic>
      <p:pic>
        <p:nvPicPr>
          <p:cNvPr id="23" name="Immagine 22">
            <a:hlinkClick r:id="rId6" action="ppaction://hlinksldjump"/>
            <a:extLst>
              <a:ext uri="{FF2B5EF4-FFF2-40B4-BE49-F238E27FC236}">
                <a16:creationId xmlns:a16="http://schemas.microsoft.com/office/drawing/2014/main" id="{DC303826-D5EF-4BFE-B7DB-9461D0F2B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8" r="860"/>
          <a:stretch/>
        </p:blipFill>
        <p:spPr>
          <a:xfrm>
            <a:off x="6006831" y="2750967"/>
            <a:ext cx="2306972" cy="270201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2" y="6356351"/>
            <a:ext cx="353008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7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11" name="Ovale 12">
            <a:extLst>
              <a:ext uri="{FF2B5EF4-FFF2-40B4-BE49-F238E27FC236}">
                <a16:creationId xmlns:a16="http://schemas.microsoft.com/office/drawing/2014/main" id="{B66FA13A-FD69-4078-95FB-ACBAC8732749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F155CA3-8690-4B15-B502-201486E7C9E0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2481214D-CAFB-4A3C-B57C-840595DF5B90}"/>
              </a:ext>
            </a:extLst>
          </p:cNvPr>
          <p:cNvSpPr/>
          <p:nvPr/>
        </p:nvSpPr>
        <p:spPr>
          <a:xfrm>
            <a:off x="3653185" y="951193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0152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EdenRed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91BD6FD-C577-4EFD-A406-22FCB7DCFAB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Compila il </a:t>
            </a:r>
            <a:r>
              <a:rPr lang="it-IT" dirty="0" err="1">
                <a:latin typeface="Poppins" panose="00000500000000000000"/>
              </a:rPr>
              <a:t>form</a:t>
            </a:r>
            <a:r>
              <a:rPr lang="it-IT" dirty="0">
                <a:latin typeface="Poppins" panose="00000500000000000000"/>
              </a:rPr>
              <a:t>, </a:t>
            </a:r>
            <a:r>
              <a:rPr lang="it-IT" dirty="0">
                <a:latin typeface="Poppins" panose="00000500000000000000"/>
                <a:hlinkClick r:id="rId2"/>
              </a:rPr>
              <a:t>cliccando qui</a:t>
            </a:r>
            <a:r>
              <a:rPr lang="it-IT" dirty="0">
                <a:latin typeface="Poppins" panose="00000500000000000000"/>
              </a:rPr>
              <a:t>, e sarai ricontattato a breve per informazioni o per chiudere il contratto..</a:t>
            </a:r>
            <a:endParaRPr lang="it-IT" b="1" dirty="0">
              <a:latin typeface="Poppins" panose="00000500000000000000"/>
            </a:endParaRPr>
          </a:p>
          <a:p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DAD089-B68A-44F5-BB54-5D9BBF7D945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Sconti dedicati agli associati per i Ticket </a:t>
            </a:r>
            <a:r>
              <a:rPr lang="it-IT" b="1" dirty="0" err="1"/>
              <a:t>Restaurant</a:t>
            </a:r>
            <a:r>
              <a:rPr lang="it-IT" b="1" dirty="0"/>
              <a:t> e i Ticket </a:t>
            </a:r>
            <a:r>
              <a:rPr lang="it-IT" b="1" dirty="0" err="1"/>
              <a:t>Compliments</a:t>
            </a:r>
            <a:r>
              <a:rPr lang="it-IT" b="1" dirty="0"/>
              <a:t> 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Buoni Pasto, Ticket Restaurant, Ticket Compliments | Edenred">
            <a:extLst>
              <a:ext uri="{FF2B5EF4-FFF2-40B4-BE49-F238E27FC236}">
                <a16:creationId xmlns:a16="http://schemas.microsoft.com/office/drawing/2014/main" id="{BB80E503-25B4-41D6-981A-99CEBB585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 b="11796"/>
          <a:stretch/>
        </p:blipFill>
        <p:spPr bwMode="auto">
          <a:xfrm>
            <a:off x="7066353" y="4083153"/>
            <a:ext cx="1985020" cy="12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isultato immagini per edenred logo">
            <a:extLst>
              <a:ext uri="{FF2B5EF4-FFF2-40B4-BE49-F238E27FC236}">
                <a16:creationId xmlns:a16="http://schemas.microsoft.com/office/drawing/2014/main" id="{6DD33FA6-9C57-4DE2-880E-E754B3DF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64" y="194193"/>
            <a:ext cx="1226113" cy="7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cket Restaurant Buono pasto elettronico | Edenred">
            <a:extLst>
              <a:ext uri="{FF2B5EF4-FFF2-40B4-BE49-F238E27FC236}">
                <a16:creationId xmlns:a16="http://schemas.microsoft.com/office/drawing/2014/main" id="{24D1F4AE-E116-4B99-9974-7CB25BE52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5747" r="7820" b="14191"/>
          <a:stretch/>
        </p:blipFill>
        <p:spPr bwMode="auto">
          <a:xfrm>
            <a:off x="5379937" y="3743533"/>
            <a:ext cx="1876905" cy="137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1578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CNAS7P2021PDS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Würth</a:t>
            </a:r>
            <a:endParaRPr lang="it-IT" dirty="0"/>
          </a:p>
          <a:p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115BA74-CF5D-4347-9297-B225AC05780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il </a:t>
            </a:r>
            <a:r>
              <a:rPr lang="it-IT" b="1" dirty="0">
                <a:latin typeface="Poppins" panose="00000500000000000000"/>
              </a:rPr>
              <a:t>codice sconto: CNAS7P2022PDSMC</a:t>
            </a:r>
            <a:r>
              <a:rPr lang="it-IT" dirty="0">
                <a:latin typeface="Poppins" panose="00000500000000000000"/>
              </a:rPr>
              <a:t> nel carrello dell’ordine </a:t>
            </a:r>
            <a:r>
              <a:rPr lang="it-IT" dirty="0" err="1">
                <a:latin typeface="Poppins" panose="00000500000000000000"/>
              </a:rPr>
              <a:t>Eshop</a:t>
            </a:r>
            <a:r>
              <a:rPr lang="it-IT" dirty="0">
                <a:latin typeface="Poppins" panose="00000500000000000000"/>
              </a:rPr>
              <a:t> prima di essere confermato oppure </a:t>
            </a:r>
            <a:r>
              <a:rPr lang="it-IT" dirty="0">
                <a:latin typeface="Poppins" panose="00000500000000000000"/>
                <a:hlinkClick r:id="rId4"/>
              </a:rPr>
              <a:t>scarica il voucher </a:t>
            </a:r>
            <a:r>
              <a:rPr lang="it-IT" dirty="0">
                <a:latin typeface="Poppins" panose="00000500000000000000"/>
              </a:rPr>
              <a:t>e presentato al conduttore del PV prima di chiudere l’ordine. </a:t>
            </a:r>
          </a:p>
          <a:p>
            <a:r>
              <a:rPr lang="it-IT" dirty="0">
                <a:latin typeface="Poppins" panose="00000500000000000000"/>
              </a:rPr>
              <a:t>Hai urgenza e necessità di informazioni, </a:t>
            </a:r>
            <a:r>
              <a:rPr lang="it-IT" b="1" dirty="0">
                <a:latin typeface="Poppins" panose="00000500000000000000"/>
              </a:rPr>
              <a:t>chiama il numero 0690779800</a:t>
            </a:r>
            <a:r>
              <a:rPr lang="it-IT" dirty="0">
                <a:latin typeface="Poppins" panose="00000500000000000000"/>
              </a:rPr>
              <a:t> oppure invia una mail a: </a:t>
            </a:r>
            <a:r>
              <a:rPr lang="it-IT" dirty="0">
                <a:latin typeface="Poppins" panose="00000500000000000000"/>
                <a:hlinkClick r:id="rId5"/>
              </a:rPr>
              <a:t>uff.venditeka8@wuerth.it</a:t>
            </a:r>
            <a:r>
              <a:rPr lang="it-IT" dirty="0">
                <a:latin typeface="Poppins" panose="00000500000000000000"/>
              </a:rPr>
              <a:t> specificando che sei un associato CNA</a:t>
            </a:r>
          </a:p>
          <a:p>
            <a:endParaRPr lang="it-IT" sz="1800" dirty="0">
              <a:solidFill>
                <a:srgbClr val="000000"/>
              </a:solidFill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64D6C5-58C3-429C-AD73-578C6113B82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9"/>
            <a:ext cx="4762493" cy="806039"/>
          </a:xfrm>
        </p:spPr>
        <p:txBody>
          <a:bodyPr>
            <a:normAutofit fontScale="85000" lnSpcReduction="10000"/>
          </a:bodyPr>
          <a:lstStyle/>
          <a:p>
            <a:r>
              <a:rPr lang="it-IT" b="1" dirty="0">
                <a:latin typeface="Poppins" panose="00000500000000000000"/>
              </a:rPr>
              <a:t>Sconto del 7% </a:t>
            </a:r>
            <a:r>
              <a:rPr lang="it-IT" dirty="0">
                <a:latin typeface="Poppins" panose="00000500000000000000"/>
              </a:rPr>
              <a:t>su tutti i prodotti WÜRTH.</a:t>
            </a:r>
          </a:p>
          <a:p>
            <a:r>
              <a:rPr lang="it-IT" sz="1400" dirty="0">
                <a:latin typeface="Poppins" panose="00000500000000000000"/>
              </a:rPr>
              <a:t>Al raggiungimento di un dato obiettivo, gli associati CNA otterranno in prodotti omaggio, il 10% di quanto speso.</a:t>
            </a:r>
          </a:p>
          <a:p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WÜRTH E FEDERMOBILI INSIEME PER IL MONTAGGIO E LA POSA IN OPERA ARREDI –  Federmobili">
            <a:extLst>
              <a:ext uri="{FF2B5EF4-FFF2-40B4-BE49-F238E27FC236}">
                <a16:creationId xmlns:a16="http://schemas.microsoft.com/office/drawing/2014/main" id="{9AC90E4A-A036-4B35-82F7-99BD4E50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61" y="218377"/>
            <a:ext cx="871275" cy="87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Risultato immagini per wurth">
            <a:extLst>
              <a:ext uri="{FF2B5EF4-FFF2-40B4-BE49-F238E27FC236}">
                <a16:creationId xmlns:a16="http://schemas.microsoft.com/office/drawing/2014/main" id="{F2EAEB25-FF7D-4FA4-A581-AB60628F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85" y="2079835"/>
            <a:ext cx="2555211" cy="33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732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72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Blu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268DA35-B584-47CC-8B55-BA36E804640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4"/>
              </a:rPr>
              <a:t>Richiedi di essere contattato per un preventivo gratuito</a:t>
            </a:r>
            <a:endParaRPr lang="it-IT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417B7E-76BC-473F-B3A9-967BDE279FF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latin typeface="Poppins" panose="00000500000000000000"/>
              </a:rPr>
              <a:t>Riserviamo a tutti gli associati CNA uno </a:t>
            </a:r>
            <a:r>
              <a:rPr lang="it-IT" b="1" dirty="0">
                <a:latin typeface="Poppins" panose="00000500000000000000"/>
              </a:rPr>
              <a:t>sconto a partire dal 10% </a:t>
            </a:r>
            <a:r>
              <a:rPr lang="it-IT" dirty="0">
                <a:latin typeface="Poppins" panose="00000500000000000000"/>
              </a:rPr>
              <a:t>sui nostri servizi. 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12" descr="Blu">
            <a:extLst>
              <a:ext uri="{FF2B5EF4-FFF2-40B4-BE49-F238E27FC236}">
                <a16:creationId xmlns:a16="http://schemas.microsoft.com/office/drawing/2014/main" id="{48B52BBF-E0EC-4E35-BD38-C0D1F8FB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910" y="243991"/>
            <a:ext cx="1122525" cy="4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isultato immagini per erogatori blu">
            <a:extLst>
              <a:ext uri="{FF2B5EF4-FFF2-40B4-BE49-F238E27FC236}">
                <a16:creationId xmlns:a16="http://schemas.microsoft.com/office/drawing/2014/main" id="{DB984A80-5CBD-427C-B9C7-A1BE1D9F5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751"/>
          <a:stretch/>
        </p:blipFill>
        <p:spPr bwMode="auto">
          <a:xfrm>
            <a:off x="5428928" y="2079836"/>
            <a:ext cx="3496864" cy="325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74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73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E95DB90-5145-4132-B268-0652052AC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71910E-05E6-495C-B0DD-011EA8D062B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A0F527-25E5-4D9E-B69F-B5B44FE362B2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3289567-09B5-4DAF-A3B0-B7EFBD905A7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Methodo</a:t>
            </a:r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BD222E40-2F83-4267-A88F-A1570B0560C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CD6288D-F826-4557-9A32-82A2DB857F40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Compila il </a:t>
            </a:r>
            <a:r>
              <a:rPr lang="it-IT" dirty="0" err="1"/>
              <a:t>form</a:t>
            </a:r>
            <a:r>
              <a:rPr lang="it-IT" dirty="0"/>
              <a:t> e richiedi di essere contattato.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CDFD299-D940-41FB-BD13-DCF022D18FE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dedicati agli associati</a:t>
            </a:r>
            <a:endParaRPr lang="it-IT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FA2D0975-BF0D-47EC-AC55-362746BE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49" y="29693"/>
            <a:ext cx="216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isultato immagini per nespresso tower">
            <a:extLst>
              <a:ext uri="{FF2B5EF4-FFF2-40B4-BE49-F238E27FC236}">
                <a16:creationId xmlns:a16="http://schemas.microsoft.com/office/drawing/2014/main" id="{9997166F-B107-4CA9-A837-B863B00F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15" y="3779197"/>
            <a:ext cx="3407331" cy="19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1381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74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7B04296-87A4-46E8-953C-770AF4FD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Recati presso uno dei centri </a:t>
            </a:r>
            <a:r>
              <a:rPr lang="it-IT" dirty="0" err="1"/>
              <a:t>Lifebrain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LIFEBRAIN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Recati presso uno dei </a:t>
            </a:r>
            <a:r>
              <a:rPr lang="it-IT" dirty="0">
                <a:latin typeface="Poppins" panose="00000500000000000000"/>
                <a:hlinkClick r:id="rId3"/>
              </a:rPr>
              <a:t>centri </a:t>
            </a:r>
            <a:r>
              <a:rPr lang="it-IT" dirty="0" err="1">
                <a:latin typeface="Poppins" panose="00000500000000000000"/>
                <a:hlinkClick r:id="rId3"/>
              </a:rPr>
              <a:t>Lifebrain</a:t>
            </a:r>
            <a:r>
              <a:rPr lang="it-IT" dirty="0">
                <a:latin typeface="Poppins" panose="00000500000000000000"/>
                <a:hlinkClick r:id="rId3"/>
              </a:rPr>
              <a:t> </a:t>
            </a:r>
            <a:r>
              <a:rPr lang="it-IT" dirty="0">
                <a:latin typeface="Poppins" panose="00000500000000000000"/>
              </a:rPr>
              <a:t>e presenta la tua card virtuale</a:t>
            </a:r>
            <a:endParaRPr lang="it-IT" b="1" dirty="0">
              <a:latin typeface="Poppins" panose="0000050000000000000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4FF375-C589-445E-9560-E387822402C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50"/>
            <a:ext cx="4762493" cy="879113"/>
          </a:xfrm>
        </p:spPr>
        <p:txBody>
          <a:bodyPr>
            <a:normAutofit fontScale="25000" lnSpcReduction="20000"/>
          </a:bodyPr>
          <a:lstStyle/>
          <a:p>
            <a:r>
              <a:rPr lang="it-IT" sz="6800" b="1" dirty="0"/>
              <a:t>Il 30% di sconto </a:t>
            </a:r>
            <a:r>
              <a:rPr lang="it-IT" sz="6800" dirty="0"/>
              <a:t>per le persone associate</a:t>
            </a:r>
          </a:p>
          <a:p>
            <a:r>
              <a:rPr lang="it-IT" sz="6800" b="1" dirty="0"/>
              <a:t>Il 20% di sconto </a:t>
            </a:r>
            <a:r>
              <a:rPr lang="it-IT" sz="6800" dirty="0"/>
              <a:t>per i familiari di una persona associata.</a:t>
            </a:r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33E3721-F882-42AD-89FE-0A6EDBAAE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311A90F0-5C44-401F-AC8D-0281693A8F1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 descr="Lifebrain acquisisce il 100% di Unilabs Italia - Tecnomedicina">
            <a:extLst>
              <a:ext uri="{FF2B5EF4-FFF2-40B4-BE49-F238E27FC236}">
                <a16:creationId xmlns:a16="http://schemas.microsoft.com/office/drawing/2014/main" id="{DDE07CC4-B4AF-46E3-8A52-67D82C698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49" y="447534"/>
            <a:ext cx="1629795" cy="13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4CC11C-4C81-4A3B-88EC-43C9AD2F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69" y="3378392"/>
            <a:ext cx="3064827" cy="204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8474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CNA10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eFarma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9D4FEA4D-3A06-4D88-8B09-46948C66EB9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Collegati al sito </a:t>
            </a:r>
            <a:r>
              <a:rPr lang="it-IT" dirty="0">
                <a:latin typeface="Poppins" panose="00000500000000000000"/>
                <a:hlinkClick r:id="rId2"/>
              </a:rPr>
              <a:t>efarma.com</a:t>
            </a:r>
            <a:r>
              <a:rPr lang="it-IT" dirty="0">
                <a:latin typeface="Poppins" panose="00000500000000000000"/>
              </a:rPr>
              <a:t>, inserisci nel tuo carrello i prodotti e al momento dell’acquisto applica al tuo ordine il </a:t>
            </a:r>
            <a:r>
              <a:rPr lang="it-IT" b="1" dirty="0">
                <a:latin typeface="Poppins" panose="00000500000000000000"/>
              </a:rPr>
              <a:t>codice sconto: CNA10</a:t>
            </a:r>
            <a:r>
              <a:rPr lang="it-IT" dirty="0">
                <a:latin typeface="Poppins" panose="00000500000000000000"/>
              </a:rPr>
              <a:t>.</a:t>
            </a:r>
          </a:p>
          <a:p>
            <a:r>
              <a:rPr lang="it-IT" dirty="0">
                <a:latin typeface="Poppins" panose="00000500000000000000"/>
              </a:rPr>
              <a:t>Puoi anche effettuare l’ordine telefonicamente, chiamando lo </a:t>
            </a:r>
            <a:r>
              <a:rPr lang="it-IT" b="1" dirty="0">
                <a:latin typeface="Poppins" panose="00000500000000000000"/>
              </a:rPr>
              <a:t>0621127551</a:t>
            </a:r>
            <a:r>
              <a:rPr lang="it-IT" dirty="0">
                <a:latin typeface="Poppins" panose="00000500000000000000"/>
              </a:rPr>
              <a:t>. Ricordati sempre di comunicare </a:t>
            </a:r>
            <a:r>
              <a:rPr lang="it-IT" b="1" dirty="0">
                <a:latin typeface="Poppins" panose="00000500000000000000"/>
              </a:rPr>
              <a:t>il codice sconto: CNA10.</a:t>
            </a:r>
          </a:p>
          <a:p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8DEAF8-76CB-482C-A532-B6DD95905E4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5696113-2EC0-4F62-9366-9CCBD45B64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51"/>
          <a:stretch/>
        </p:blipFill>
        <p:spPr>
          <a:xfrm>
            <a:off x="5889996" y="3187620"/>
            <a:ext cx="3521187" cy="2506211"/>
          </a:xfrm>
          <a:prstGeom prst="rect">
            <a:avLst/>
          </a:prstGeom>
        </p:spPr>
      </p:pic>
      <p:pic>
        <p:nvPicPr>
          <p:cNvPr id="20482" name="Picture 2" descr="Risultato immagini per efarma">
            <a:extLst>
              <a:ext uri="{FF2B5EF4-FFF2-40B4-BE49-F238E27FC236}">
                <a16:creationId xmlns:a16="http://schemas.microsoft.com/office/drawing/2014/main" id="{0244B923-5185-416D-9C45-58071C18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13" y="44826"/>
            <a:ext cx="1521403" cy="8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2464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b="1" dirty="0">
                <a:latin typeface="Poppins" panose="00000500000000000000"/>
              </a:rPr>
              <a:t>codice sconto: </a:t>
            </a:r>
          </a:p>
          <a:p>
            <a:r>
              <a:rPr lang="it-IT" b="1" dirty="0">
                <a:latin typeface="Poppins" panose="00000500000000000000"/>
              </a:rPr>
              <a:t>CNA-FAST-2021 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pharmap</a:t>
            </a:r>
            <a:endParaRPr lang="it-IT" dirty="0"/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r>
              <a:rPr lang="it-IT" dirty="0">
                <a:latin typeface="Poppins" panose="00000500000000000000"/>
              </a:rPr>
              <a:t>- Scarica l’App </a:t>
            </a:r>
            <a:r>
              <a:rPr lang="it-IT" dirty="0" err="1">
                <a:latin typeface="Poppins" panose="00000500000000000000"/>
              </a:rPr>
              <a:t>Pharmap</a:t>
            </a:r>
            <a:r>
              <a:rPr lang="it-IT" dirty="0">
                <a:latin typeface="Poppins" panose="00000500000000000000"/>
              </a:rPr>
              <a:t> o visita il sito web Pharmap.it</a:t>
            </a:r>
          </a:p>
          <a:p>
            <a:r>
              <a:rPr lang="it-IT" dirty="0">
                <a:latin typeface="Poppins" panose="00000500000000000000"/>
              </a:rPr>
              <a:t>– Inserisci l’indirizzo di consegna e seleziona una delle farmacie nel tuo raggio</a:t>
            </a:r>
          </a:p>
          <a:p>
            <a:r>
              <a:rPr lang="it-IT" dirty="0">
                <a:latin typeface="Poppins" panose="00000500000000000000"/>
              </a:rPr>
              <a:t>– Cerca il prodotto di cui hai bisogno</a:t>
            </a:r>
          </a:p>
          <a:p>
            <a:r>
              <a:rPr lang="it-IT" dirty="0">
                <a:latin typeface="Poppins" panose="00000500000000000000"/>
              </a:rPr>
              <a:t>– In fase di pagamento, inserisci il </a:t>
            </a:r>
            <a:r>
              <a:rPr lang="it-IT" b="1" dirty="0">
                <a:latin typeface="Poppins" panose="00000500000000000000"/>
              </a:rPr>
              <a:t>codice sconto:  CNA-FAST-2021</a:t>
            </a:r>
            <a:r>
              <a:rPr lang="it-IT" dirty="0">
                <a:latin typeface="Poppins" panose="00000500000000000000"/>
              </a:rPr>
              <a:t> per ricevere lo sconto sulla consegna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8DEAF8-76CB-482C-A532-B6DD95905E4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sulla consegna fast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2050" name="Picture 2" descr="Farmaci a domicilio: consegna a casa in 60 minuti con Pharmap">
            <a:extLst>
              <a:ext uri="{FF2B5EF4-FFF2-40B4-BE49-F238E27FC236}">
                <a16:creationId xmlns:a16="http://schemas.microsoft.com/office/drawing/2014/main" id="{663AF54B-7796-4081-8D8A-F1E6D27E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800" y="177825"/>
            <a:ext cx="2271306" cy="3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onavirus, Pharmap: fino al 3 maggio consegna gratis a casa di  mascherine, gel e farmaci - Ildenaro.it">
            <a:extLst>
              <a:ext uri="{FF2B5EF4-FFF2-40B4-BE49-F238E27FC236}">
                <a16:creationId xmlns:a16="http://schemas.microsoft.com/office/drawing/2014/main" id="{64D55193-8529-49BD-A3FD-7D1761CB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2392"/>
            <a:ext cx="2967528" cy="14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1210DD6A-5968-4527-8602-8BA53C7316F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61301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Prezzo già scontato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Classeditori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2539F7D-8F87-457C-9AD2-935F5810759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2"/>
              </a:rPr>
              <a:t>Collegati al sito</a:t>
            </a:r>
            <a:r>
              <a:rPr lang="it-IT" dirty="0">
                <a:latin typeface="Poppins" panose="00000500000000000000"/>
              </a:rPr>
              <a:t>, i prezzi sono già scontati nello store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4C818A-E5BA-4F5E-92A7-CE2B4328C55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oltre il 25%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Anche Class Editori a sostegno delle iniziative per l'Italia -  MilanoFinanza.it">
            <a:extLst>
              <a:ext uri="{FF2B5EF4-FFF2-40B4-BE49-F238E27FC236}">
                <a16:creationId xmlns:a16="http://schemas.microsoft.com/office/drawing/2014/main" id="{84BA0DBE-9F73-4463-8563-2EDEAAEF8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0" b="15995"/>
          <a:stretch/>
        </p:blipFill>
        <p:spPr bwMode="auto">
          <a:xfrm>
            <a:off x="7334943" y="282914"/>
            <a:ext cx="1840231" cy="6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Risultato immagini per italiaoggi">
            <a:extLst>
              <a:ext uri="{FF2B5EF4-FFF2-40B4-BE49-F238E27FC236}">
                <a16:creationId xmlns:a16="http://schemas.microsoft.com/office/drawing/2014/main" id="{BEA957D2-9DB8-436A-B7FB-717247023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57" y="3825965"/>
            <a:ext cx="3411683" cy="16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606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Prezzo già scontato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36269" y="654015"/>
            <a:ext cx="4852755" cy="523605"/>
          </a:xfrm>
        </p:spPr>
        <p:txBody>
          <a:bodyPr/>
          <a:lstStyle/>
          <a:p>
            <a:r>
              <a:rPr lang="it-IT" sz="2400" dirty="0"/>
              <a:t>Grandi Clienti Mondadori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7402689D-8D1B-4578-9A43-2399B832F6A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2"/>
              </a:rPr>
              <a:t>Collegati al sito</a:t>
            </a:r>
            <a:r>
              <a:rPr lang="it-IT" dirty="0">
                <a:latin typeface="Poppins" panose="00000500000000000000"/>
              </a:rPr>
              <a:t>, i prezzi sono già scontati nello store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BBCB89-26F1-4EA7-B0EC-52264EA61B7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Sconti fino all’80%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Grandi Clienti Mondadori – Unpli Nazionale">
            <a:extLst>
              <a:ext uri="{FF2B5EF4-FFF2-40B4-BE49-F238E27FC236}">
                <a16:creationId xmlns:a16="http://schemas.microsoft.com/office/drawing/2014/main" id="{5628B4D6-A41E-4D59-9F41-80B5BDA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49" y="309474"/>
            <a:ext cx="1688721" cy="6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BE54D51D-A4F6-4FA7-B9BF-52B0CFE9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23" y="3449590"/>
            <a:ext cx="12573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9C91D699-A867-4CA5-A7D1-A1A8E8B0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91" y="3598319"/>
            <a:ext cx="12573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6ABADF4F-EA59-497D-B67D-D9E42551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58" y="3751118"/>
            <a:ext cx="12573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43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79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Genera il 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Carrefour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9FB2260-500B-49D9-8232-4A1AE0B74CD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Accedi o registrarti a </a:t>
            </a:r>
            <a:r>
              <a:rPr lang="it-IT" dirty="0">
                <a:latin typeface="Poppins" panose="00000500000000000000"/>
                <a:hlinkClick r:id="rId4"/>
              </a:rPr>
              <a:t>carrefour.it</a:t>
            </a:r>
            <a:endParaRPr lang="it-IT" dirty="0">
              <a:latin typeface="Poppins" panose="00000500000000000000"/>
            </a:endParaRPr>
          </a:p>
          <a:p>
            <a:r>
              <a:rPr lang="it-IT" dirty="0">
                <a:latin typeface="Poppins" panose="00000500000000000000"/>
              </a:rPr>
              <a:t>riempi il tuo carrello</a:t>
            </a:r>
          </a:p>
          <a:p>
            <a:r>
              <a:rPr lang="it-IT" dirty="0">
                <a:latin typeface="Poppins" panose="00000500000000000000"/>
              </a:rPr>
              <a:t>inserisci il codice sconto digitale nella fase finale di conferma dell’ordine </a:t>
            </a:r>
            <a:r>
              <a:rPr lang="it-IT" dirty="0">
                <a:latin typeface="Poppins" panose="00000500000000000000"/>
                <a:hlinkClick r:id="rId2"/>
              </a:rPr>
              <a:t>Clicca QUI </a:t>
            </a:r>
            <a:r>
              <a:rPr lang="it-IT" dirty="0">
                <a:latin typeface="Poppins" panose="00000500000000000000"/>
              </a:rPr>
              <a:t>per ottenere il tuo codice sconto.</a:t>
            </a:r>
          </a:p>
          <a:p>
            <a:r>
              <a:rPr lang="it-IT" dirty="0">
                <a:latin typeface="Poppins" panose="00000500000000000000"/>
              </a:rPr>
              <a:t>N.B. te ne servirà uno nuovo ad ogni spesa effettuata</a:t>
            </a:r>
            <a:endParaRPr lang="it-IT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831FDA-2F60-48C3-BD67-ABDD7FBC489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780061"/>
          </a:xfrm>
        </p:spPr>
        <p:txBody>
          <a:bodyPr>
            <a:normAutofit/>
          </a:bodyPr>
          <a:lstStyle/>
          <a:p>
            <a:r>
              <a:rPr lang="it-IT" sz="2000" b="1" dirty="0">
                <a:latin typeface="Calibri" panose="020F0502020204030204" pitchFamily="34" charset="0"/>
              </a:rPr>
              <a:t>sconto del 10% </a:t>
            </a:r>
            <a:r>
              <a:rPr lang="it-IT" sz="1400" dirty="0">
                <a:latin typeface="Calibri" panose="020F0502020204030204" pitchFamily="34" charset="0"/>
              </a:rPr>
              <a:t>per ordini pari o superiori a 79€ e </a:t>
            </a:r>
            <a:r>
              <a:rPr lang="it-IT" sz="1400" b="1" dirty="0">
                <a:latin typeface="Calibri" panose="020F0502020204030204" pitchFamily="34" charset="0"/>
              </a:rPr>
              <a:t>se la tua spesa supera i 120€ il costo di consegna è gratuito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Volantino Carrefour: offerte supermercato, negozi e orari">
            <a:extLst>
              <a:ext uri="{FF2B5EF4-FFF2-40B4-BE49-F238E27FC236}">
                <a16:creationId xmlns:a16="http://schemas.microsoft.com/office/drawing/2014/main" id="{3EB93132-60D3-4835-B039-13B5D9DC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55" y="135280"/>
            <a:ext cx="1408628" cy="88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isultato immagini per carrefour cna">
            <a:extLst>
              <a:ext uri="{FF2B5EF4-FFF2-40B4-BE49-F238E27FC236}">
                <a16:creationId xmlns:a16="http://schemas.microsoft.com/office/drawing/2014/main" id="{00262E08-0174-462E-A5A4-AB826A452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07" r="14484"/>
          <a:stretch/>
        </p:blipFill>
        <p:spPr bwMode="auto">
          <a:xfrm>
            <a:off x="5977500" y="2471338"/>
            <a:ext cx="296660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1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48922161-8046-4926-BD3D-457B2E8F0EAA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EE0790E-504A-469A-BA14-957267DF03A1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3150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Bofrost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DA6631CA-0152-4800-89B2-1CE9A400063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per avere accesso agli sconti sopra indicati dovrai sempre utilizzare il codice sconto CNA che puoi ottenere dalla pagina dedicata.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6F0BBD-F40A-4C56-B9C7-A2BD36EC715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852797"/>
          </a:xfrm>
        </p:spPr>
        <p:txBody>
          <a:bodyPr>
            <a:normAutofit/>
          </a:bodyPr>
          <a:lstStyle/>
          <a:p>
            <a:r>
              <a:rPr lang="it-IT" b="1" dirty="0">
                <a:latin typeface="Calibri" panose="020F0502020204030204" pitchFamily="34" charset="0"/>
              </a:rPr>
              <a:t>20€</a:t>
            </a:r>
            <a:r>
              <a:rPr lang="it-IT" dirty="0">
                <a:latin typeface="Calibri" panose="020F0502020204030204" pitchFamily="34" charset="0"/>
              </a:rPr>
              <a:t> di sconto sulla prima spesa </a:t>
            </a:r>
            <a:r>
              <a:rPr lang="it-IT" sz="1400" dirty="0">
                <a:latin typeface="Calibri" panose="020F0502020204030204" pitchFamily="34" charset="0"/>
              </a:rPr>
              <a:t>a fronte di una </a:t>
            </a:r>
            <a:r>
              <a:rPr lang="it-IT" sz="1400" b="1" dirty="0">
                <a:latin typeface="Calibri" panose="020F0502020204030204" pitchFamily="34" charset="0"/>
              </a:rPr>
              <a:t>spesa minima di 50€. </a:t>
            </a:r>
            <a:r>
              <a:rPr lang="it-IT" sz="1400" dirty="0">
                <a:latin typeface="Calibri" panose="020F0502020204030204" pitchFamily="34" charset="0"/>
              </a:rPr>
              <a:t>Per i successivi acquisti: 5 buoni sconto da 5€ l’uno da usare in singole spese da minimo 25€ l’una.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" descr="Bofrost: spesa online surgelati a domicilio">
            <a:extLst>
              <a:ext uri="{FF2B5EF4-FFF2-40B4-BE49-F238E27FC236}">
                <a16:creationId xmlns:a16="http://schemas.microsoft.com/office/drawing/2014/main" id="{99471072-50F2-4E27-908A-F67E512C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64" y="206534"/>
            <a:ext cx="2669181" cy="8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isultato immagini per bofrost">
            <a:extLst>
              <a:ext uri="{FF2B5EF4-FFF2-40B4-BE49-F238E27FC236}">
                <a16:creationId xmlns:a16="http://schemas.microsoft.com/office/drawing/2014/main" id="{7082EB9D-69CE-43F8-A903-2CD25247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19" y="2800351"/>
            <a:ext cx="1908677" cy="24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605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81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861AD55-B187-4F1A-B101-7EFC592C9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2C6A03-6EB3-40B9-A168-E4D048B88D0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Codice sconto: CB10%AN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AE578E3-972A-4655-BF1F-25D16B8E0694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23A8A6F-29E4-4425-9D3A-9FA89F15757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Alcenero</a:t>
            </a:r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603401F5-FFF5-4402-BA5A-C8929C07C79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B191B1A-E862-492E-9290-01729DE7175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Collegati al sito </a:t>
            </a:r>
            <a:r>
              <a:rPr lang="it-IT" dirty="0">
                <a:hlinkClick r:id="rId4"/>
              </a:rPr>
              <a:t>www.alcenero.com</a:t>
            </a:r>
            <a:r>
              <a:rPr lang="it-IT" dirty="0"/>
              <a:t>, inserisci nel tuo carrello i prodotti che ti interessano e al momento dell’acquisto inserisci il codice sconto nell’apposito campo: </a:t>
            </a:r>
            <a:r>
              <a:rPr lang="it-IT" b="1" dirty="0"/>
              <a:t>Voucher sconto: CB10%AN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1949F66-DE59-43E5-8993-F3196BBE4E1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Grazie alla partnership con Corporate Benefits, tutti gli associati CNA hanno l’opportunità di </a:t>
            </a:r>
            <a:r>
              <a:rPr lang="it-IT" dirty="0" err="1"/>
              <a:t>ottnere</a:t>
            </a:r>
            <a:r>
              <a:rPr lang="it-IT" dirty="0"/>
              <a:t> uno sconto del 10% su tutti i prodotti non in promozione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F193DD4-A392-454C-A5CE-852FE2881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t="9192" r="1" b="5448"/>
          <a:stretch/>
        </p:blipFill>
        <p:spPr bwMode="auto">
          <a:xfrm>
            <a:off x="8068383" y="125793"/>
            <a:ext cx="1237635" cy="10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isultato immagini per alcenero">
            <a:extLst>
              <a:ext uri="{FF2B5EF4-FFF2-40B4-BE49-F238E27FC236}">
                <a16:creationId xmlns:a16="http://schemas.microsoft.com/office/drawing/2014/main" id="{CD68CF3D-569E-4CE4-BECE-AE53E2218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27124" r="9837" b="29229"/>
          <a:stretch/>
        </p:blipFill>
        <p:spPr bwMode="auto">
          <a:xfrm>
            <a:off x="5477521" y="3839238"/>
            <a:ext cx="3828496" cy="14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40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82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14AD01B-7BF0-4EC3-90F6-4F83A2CE8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902796-0AB5-40CD-9BCB-6F8A11C6DFF1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Codice sconto: CB20IBIM9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5BC8E2-3A06-4DF3-90E2-746CA0BE5B02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Cantina della birra</a:t>
            </a: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798E7CC6-D117-42AE-A2A8-949E4E43832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D7F4F8C-74A7-4B67-BACA-4BB62D35BCF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it-IT" dirty="0"/>
              <a:t>Collegati al sito </a:t>
            </a:r>
            <a:r>
              <a:rPr lang="it-IT" dirty="0">
                <a:hlinkClick r:id="rId4"/>
              </a:rPr>
              <a:t>www.cantinadellabirra.it</a:t>
            </a:r>
            <a:r>
              <a:rPr lang="it-IT" dirty="0"/>
              <a:t>, inserisci nel tuo carrello i prodotti che ti interessano e al momento dell’acquisto inserisci il codice sconto nell’apposito campo: </a:t>
            </a:r>
            <a:r>
              <a:rPr lang="it-IT" b="1" dirty="0"/>
              <a:t>Voucher sconto: CB20IBIM9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A5A73B8-5BB9-47BB-9E8F-AEAF3EB5304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>
                <a:latin typeface="Poppins" panose="00000500000000000000"/>
              </a:rPr>
              <a:t>Grazie alla partnership con Corporate Benefits, tutti gli associati CNA hanno l’opportunità di </a:t>
            </a:r>
            <a:r>
              <a:rPr lang="it-IT" dirty="0" err="1">
                <a:latin typeface="Poppins" panose="00000500000000000000"/>
              </a:rPr>
              <a:t>ottnere</a:t>
            </a:r>
            <a:r>
              <a:rPr lang="it-IT" dirty="0">
                <a:latin typeface="Poppins" panose="00000500000000000000"/>
              </a:rPr>
              <a:t> uno </a:t>
            </a:r>
            <a:r>
              <a:rPr lang="it-IT" b="1" dirty="0">
                <a:latin typeface="Poppins" panose="00000500000000000000"/>
              </a:rPr>
              <a:t>sconto del 10% </a:t>
            </a:r>
            <a:r>
              <a:rPr lang="it-IT" dirty="0">
                <a:latin typeface="Poppins" panose="00000500000000000000"/>
              </a:rPr>
              <a:t>su tutti i prodotti non in promozione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AFB8DE5-0D9C-496A-BCB7-2546DFDBF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60" y="40028"/>
            <a:ext cx="2061267" cy="13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isultato immagini per birra">
            <a:extLst>
              <a:ext uri="{FF2B5EF4-FFF2-40B4-BE49-F238E27FC236}">
                <a16:creationId xmlns:a16="http://schemas.microsoft.com/office/drawing/2014/main" id="{46A79474-A618-41EA-9A1A-B8A921B2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66" y="3879542"/>
            <a:ext cx="2318140" cy="15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879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83</a:t>
            </a:fld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6C6C1AF-92E5-4294-98A4-E5F560CF8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Codice sconto: CNA10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Vino.com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C8716521-C0DF-457B-ADB4-194F32F2557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avvalerti dell’offerta proposta tramite 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 codici:</a:t>
            </a:r>
          </a:p>
          <a:p>
            <a:r>
              <a:rPr lang="it-IT" b="1" dirty="0">
                <a:latin typeface="Poppins" panose="00000500000000000000"/>
              </a:rPr>
              <a:t>Voucher sconto ‘Primo </a:t>
            </a:r>
            <a:r>
              <a:rPr lang="it-IT" b="1" dirty="0" err="1">
                <a:latin typeface="Poppins" panose="00000500000000000000"/>
              </a:rPr>
              <a:t>acquisto’</a:t>
            </a:r>
            <a:r>
              <a:rPr lang="it-IT" b="1" dirty="0">
                <a:latin typeface="Poppins" panose="00000500000000000000"/>
              </a:rPr>
              <a:t>: CNA20</a:t>
            </a:r>
          </a:p>
          <a:p>
            <a:r>
              <a:rPr lang="it-IT" b="1" dirty="0">
                <a:latin typeface="Poppins" panose="00000500000000000000"/>
              </a:rPr>
              <a:t>Voucher sconto: CNA10</a:t>
            </a:r>
          </a:p>
          <a:p>
            <a:endParaRPr lang="it-IT" sz="1800" b="1" dirty="0">
              <a:latin typeface="Poppins" panose="00000500000000000000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801ECF-9BCB-4C38-8DC4-AF3C95EC10B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8" y="1838448"/>
            <a:ext cx="4963519" cy="816429"/>
          </a:xfrm>
        </p:spPr>
        <p:txBody>
          <a:bodyPr>
            <a:normAutofit/>
          </a:bodyPr>
          <a:lstStyle/>
          <a:p>
            <a:r>
              <a:rPr lang="it-IT" b="1" dirty="0">
                <a:latin typeface="Poppins" panose="00000500000000000000"/>
              </a:rPr>
              <a:t>Sconto 20€ </a:t>
            </a:r>
            <a:r>
              <a:rPr lang="it-IT" sz="1500" b="1" dirty="0">
                <a:latin typeface="Poppins" panose="00000500000000000000"/>
              </a:rPr>
              <a:t>sul primo acquisto ordine minimo 100€. Per i successivi acquisti sconto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148BCB5-88B4-46E6-AD37-58BDC83C8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13"/>
          <a:stretch/>
        </p:blipFill>
        <p:spPr bwMode="auto">
          <a:xfrm>
            <a:off x="7037139" y="250774"/>
            <a:ext cx="2075688" cy="8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Risultato immagini per vino.com">
            <a:extLst>
              <a:ext uri="{FF2B5EF4-FFF2-40B4-BE49-F238E27FC236}">
                <a16:creationId xmlns:a16="http://schemas.microsoft.com/office/drawing/2014/main" id="{681E9D04-282F-4A84-B2FA-A560B98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66" y="2925648"/>
            <a:ext cx="2257133" cy="24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Bolgheri Rosso DOC 2019">
            <a:extLst>
              <a:ext uri="{FF2B5EF4-FFF2-40B4-BE49-F238E27FC236}">
                <a16:creationId xmlns:a16="http://schemas.microsoft.com/office/drawing/2014/main" id="{147A5403-C92F-4142-B27D-E1EBE1A3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48" y="3260349"/>
            <a:ext cx="628221" cy="22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erre Siciliane Syrah IGT 2019">
            <a:extLst>
              <a:ext uri="{FF2B5EF4-FFF2-40B4-BE49-F238E27FC236}">
                <a16:creationId xmlns:a16="http://schemas.microsoft.com/office/drawing/2014/main" id="{FA44EFEC-D682-40E7-B83E-C8816025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44" y="3260350"/>
            <a:ext cx="628221" cy="223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027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84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/>
          </a:bodyPr>
          <a:lstStyle/>
          <a:p>
            <a:r>
              <a:rPr lang="it-IT" b="1" dirty="0">
                <a:latin typeface="Poppins" panose="00000500000000000000"/>
              </a:rPr>
              <a:t>codice: SCONTOCNA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 err="1"/>
              <a:t>Fitprime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0EA8884-8CCB-4E9E-A868-BF8E02F80A1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  <a:hlinkClick r:id="rId2"/>
              </a:rPr>
              <a:t>Visita il sito </a:t>
            </a:r>
            <a:r>
              <a:rPr lang="it-IT" dirty="0">
                <a:latin typeface="Poppins" panose="00000500000000000000"/>
              </a:rPr>
              <a:t>e, prima di pagare, inserisci il </a:t>
            </a:r>
            <a:r>
              <a:rPr lang="it-IT" b="1" dirty="0">
                <a:latin typeface="Poppins" panose="00000500000000000000"/>
              </a:rPr>
              <a:t>codice: SCONTOCNA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352DA2-696B-4EF9-86F1-908C894BE22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30%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8194" name="Picture 2" descr="Risultato immagini per fitprime logo">
            <a:extLst>
              <a:ext uri="{FF2B5EF4-FFF2-40B4-BE49-F238E27FC236}">
                <a16:creationId xmlns:a16="http://schemas.microsoft.com/office/drawing/2014/main" id="{2FE5876C-9547-4A46-87A2-E76E1596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05" y="313383"/>
            <a:ext cx="1916691" cy="6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isultato immagini per fitprime">
            <a:extLst>
              <a:ext uri="{FF2B5EF4-FFF2-40B4-BE49-F238E27FC236}">
                <a16:creationId xmlns:a16="http://schemas.microsoft.com/office/drawing/2014/main" id="{9A9D9F76-B5C5-4869-B114-D791699B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15" y="2483427"/>
            <a:ext cx="3165380" cy="31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2402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85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CNAFLORA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Interflora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68E6E1A-815C-4EA2-8927-21EA85C7A2D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</a:t>
            </a:r>
            <a:r>
              <a:rPr lang="it-IT" b="1" dirty="0">
                <a:latin typeface="Poppins" panose="00000500000000000000"/>
              </a:rPr>
              <a:t>il codice: CNAFLORA </a:t>
            </a:r>
            <a:r>
              <a:rPr lang="it-IT" dirty="0">
                <a:latin typeface="Poppins" panose="00000500000000000000"/>
              </a:rPr>
              <a:t>nella schermata del pagamento, nella sezione “Promozioni e Convenzioni”</a:t>
            </a:r>
          </a:p>
          <a:p>
            <a:r>
              <a:rPr lang="it-IT" dirty="0">
                <a:latin typeface="Poppins" panose="00000500000000000000"/>
              </a:rPr>
              <a:t>Clicca sul pulsante convalida per poter validare il codice</a:t>
            </a:r>
          </a:p>
          <a:p>
            <a:r>
              <a:rPr lang="it-IT" dirty="0">
                <a:latin typeface="Poppins" panose="00000500000000000000"/>
              </a:rPr>
              <a:t>Se preferisci, effettua l’ordine telefonico attraverso il </a:t>
            </a:r>
            <a:r>
              <a:rPr lang="it-IT" b="1" dirty="0">
                <a:latin typeface="Poppins" panose="00000500000000000000"/>
              </a:rPr>
              <a:t>numero Interflora 06.50.295.295</a:t>
            </a:r>
            <a:r>
              <a:rPr lang="it-IT" dirty="0">
                <a:latin typeface="Poppins" panose="00000500000000000000"/>
              </a:rPr>
              <a:t> e comunica il tuo codice all’operatore.</a:t>
            </a:r>
            <a:endParaRPr lang="it-IT" b="1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EB987B-F40F-4910-9040-A89CBAEC1E6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6" name="Picture 2" descr="10% Codice Sconto Interflora &amp; Codice Promozionale, Febbraio 2021">
            <a:extLst>
              <a:ext uri="{FF2B5EF4-FFF2-40B4-BE49-F238E27FC236}">
                <a16:creationId xmlns:a16="http://schemas.microsoft.com/office/drawing/2014/main" id="{DE956B95-F999-4C9B-85B2-CF4F327FC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1" b="23692"/>
          <a:stretch/>
        </p:blipFill>
        <p:spPr bwMode="auto">
          <a:xfrm>
            <a:off x="7624470" y="108949"/>
            <a:ext cx="1605785" cy="8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mposizione di 18 bellissime rose rosse, consegnata in un elegante box a forma di cuore di colore nero, diametro 25cm.">
            <a:extLst>
              <a:ext uri="{FF2B5EF4-FFF2-40B4-BE49-F238E27FC236}">
                <a16:creationId xmlns:a16="http://schemas.microsoft.com/office/drawing/2014/main" id="{88F9298D-1ADE-4E8D-B4E3-1C21D041C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16547" r="8489" b="13404"/>
          <a:stretch/>
        </p:blipFill>
        <p:spPr bwMode="auto">
          <a:xfrm>
            <a:off x="6558533" y="3316465"/>
            <a:ext cx="1913347" cy="19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278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86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CNAK10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KING parking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 </a:t>
            </a:r>
            <a:r>
              <a:rPr lang="it-IT" b="1" dirty="0">
                <a:latin typeface="Poppins" panose="00000500000000000000"/>
              </a:rPr>
              <a:t>il codice: CNAK10 </a:t>
            </a:r>
            <a:r>
              <a:rPr lang="it-IT" dirty="0">
                <a:latin typeface="Poppins" panose="00000500000000000000"/>
              </a:rPr>
              <a:t>nella schermata del pagamento.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EB987B-F40F-4910-9040-A89CBAEC1E6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10%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3074" name="Picture 2" descr="WeKard - La Card sconto di Roma - Elenco convenzionati WeKard: Kingparking">
            <a:extLst>
              <a:ext uri="{FF2B5EF4-FFF2-40B4-BE49-F238E27FC236}">
                <a16:creationId xmlns:a16="http://schemas.microsoft.com/office/drawing/2014/main" id="{78A0D3D4-9B04-40EF-A48D-772D381F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86" y="91049"/>
            <a:ext cx="1509243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ADB9BD9E-AD2F-4296-8055-6C2B19BB8F6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2F6318-A0CF-4078-BC6E-A339DCB63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86" y="3490187"/>
            <a:ext cx="3093577" cy="17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838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87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Offerta già scontata nello shop online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Lampada.it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480FB65-7C75-4591-9890-F17B818579E2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. L’offerta è già scontata</a:t>
            </a:r>
            <a:endParaRPr lang="it-IT" b="1" dirty="0">
              <a:latin typeface="Poppins" panose="0000050000000000000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4C434C-280D-4DFC-8415-2BE21541959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fino al 30%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3314" name="Picture 2" descr="Risultato immagini per lampada.it">
            <a:extLst>
              <a:ext uri="{FF2B5EF4-FFF2-40B4-BE49-F238E27FC236}">
                <a16:creationId xmlns:a16="http://schemas.microsoft.com/office/drawing/2014/main" id="{F28F923F-0957-4135-887D-A749FC0E2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50" y="3987387"/>
            <a:ext cx="3784079" cy="15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isultato immagini per lampade.it">
            <a:extLst>
              <a:ext uri="{FF2B5EF4-FFF2-40B4-BE49-F238E27FC236}">
                <a16:creationId xmlns:a16="http://schemas.microsoft.com/office/drawing/2014/main" id="{E7A3DA9A-23C1-4AB5-9B51-4EB75EA65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6306"/>
          <a:stretch/>
        </p:blipFill>
        <p:spPr bwMode="auto">
          <a:xfrm>
            <a:off x="6973154" y="153656"/>
            <a:ext cx="2253543" cy="7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180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88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codice sconto: PQ16CB860012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Piquadro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0A5299D0-5696-49B5-A7D2-88D3023C610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effettuare ordinazioni esclusivamente via Internet nello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il </a:t>
            </a:r>
            <a:r>
              <a:rPr lang="it-IT" b="1" dirty="0">
                <a:latin typeface="Poppins" panose="00000500000000000000"/>
              </a:rPr>
              <a:t>codice sconto: PQ16CB860012</a:t>
            </a:r>
          </a:p>
          <a:p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12B869-3999-4AED-8DDC-F6BB778785B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5" name="Picture 22" descr="PIQUADRO">
            <a:extLst>
              <a:ext uri="{FF2B5EF4-FFF2-40B4-BE49-F238E27FC236}">
                <a16:creationId xmlns:a16="http://schemas.microsoft.com/office/drawing/2014/main" id="{A8A705EE-59BB-47BD-BC16-0C7922679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7359" r="15787" b="31761"/>
          <a:stretch/>
        </p:blipFill>
        <p:spPr bwMode="auto">
          <a:xfrm>
            <a:off x="7884901" y="136084"/>
            <a:ext cx="1301068" cy="77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sultato immagini per piquadro">
            <a:extLst>
              <a:ext uri="{FF2B5EF4-FFF2-40B4-BE49-F238E27FC236}">
                <a16:creationId xmlns:a16="http://schemas.microsoft.com/office/drawing/2014/main" id="{988EB664-9F8C-4164-B9D7-B341A148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73" y="2710323"/>
            <a:ext cx="3042371" cy="27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730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89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r>
              <a:rPr lang="it-IT" dirty="0"/>
              <a:t>codice sconto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Adidas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Inserisci, nell'apposito campo nello </a:t>
            </a:r>
            <a:r>
              <a:rPr lang="it-IT" dirty="0">
                <a:latin typeface="Poppins" panose="00000500000000000000"/>
                <a:hlinkClick r:id="rId3"/>
              </a:rPr>
              <a:t>shop online</a:t>
            </a:r>
            <a:r>
              <a:rPr lang="it-IT" dirty="0">
                <a:latin typeface="Poppins" panose="00000500000000000000"/>
              </a:rPr>
              <a:t>, il codice sconto</a:t>
            </a:r>
            <a:endParaRPr lang="it-IT" b="1" dirty="0">
              <a:latin typeface="Poppins" panose="00000500000000000000"/>
            </a:endParaRPr>
          </a:p>
          <a:p>
            <a:endParaRPr lang="it-IT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7B7162-5B98-42E8-9221-B1FFE3ED37C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48"/>
            <a:ext cx="4762493" cy="868384"/>
          </a:xfrm>
        </p:spPr>
        <p:txBody>
          <a:bodyPr>
            <a:normAutofit/>
          </a:bodyPr>
          <a:lstStyle/>
          <a:p>
            <a:r>
              <a:rPr lang="it-IT" b="1" dirty="0">
                <a:latin typeface="Calibri" panose="020F0502020204030204" pitchFamily="34" charset="0"/>
              </a:rPr>
              <a:t>Sconto del 30%</a:t>
            </a:r>
            <a:r>
              <a:rPr lang="it-IT" dirty="0">
                <a:latin typeface="Calibri" panose="020F0502020204030204" pitchFamily="34" charset="0"/>
              </a:rPr>
              <a:t>. </a:t>
            </a:r>
            <a:r>
              <a:rPr lang="it-IT" sz="1400" dirty="0">
                <a:latin typeface="Calibri" panose="020F0502020204030204" pitchFamily="34" charset="0"/>
              </a:rPr>
              <a:t>Solo se acquisti tramite l'App adidas ottieni uno sconto del 35% e un extra sconto del 20% su tutti gli articoli outlet!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028" name="Picture 4" descr="Risultato immagini per adidas logo">
            <a:extLst>
              <a:ext uri="{FF2B5EF4-FFF2-40B4-BE49-F238E27FC236}">
                <a16:creationId xmlns:a16="http://schemas.microsoft.com/office/drawing/2014/main" id="{8A99C90F-CFE1-41AE-BFC9-B9BBC13D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988" y="236474"/>
            <a:ext cx="1235609" cy="83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isultato immagini per adidas">
            <a:extLst>
              <a:ext uri="{FF2B5EF4-FFF2-40B4-BE49-F238E27FC236}">
                <a16:creationId xmlns:a16="http://schemas.microsoft.com/office/drawing/2014/main" id="{B0DF7BF7-A24B-43AC-9C16-578835145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29" y="3443083"/>
            <a:ext cx="2480459" cy="18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5E95C495-9097-4A5E-98AF-63B065F951A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394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F157F2EC-234B-48ED-A5E3-26C1D91FEF83}"/>
              </a:ext>
            </a:extLst>
          </p:cNvPr>
          <p:cNvSpPr/>
          <p:nvPr/>
        </p:nvSpPr>
        <p:spPr>
          <a:xfrm rot="10800000">
            <a:off x="4202312" y="602022"/>
            <a:ext cx="8382357" cy="933231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D55395C-CD8A-48D9-AF77-BAF95939B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602021"/>
            <a:ext cx="1258213" cy="10338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F80A03-38ED-4144-AC9F-BD5BF41E89B9}"/>
              </a:ext>
            </a:extLst>
          </p:cNvPr>
          <p:cNvSpPr txBox="1"/>
          <p:nvPr/>
        </p:nvSpPr>
        <p:spPr>
          <a:xfrm>
            <a:off x="7381794" y="745471"/>
            <a:ext cx="505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Modern Love" panose="04090805081005020601" pitchFamily="82" charset="0"/>
                <a:cs typeface="Poppins" panose="00000500000000000000" pitchFamily="2" charset="0"/>
              </a:rPr>
              <a:t>Gli associati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AE3FC2-1932-455E-9521-773D7057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2" y="6356351"/>
            <a:ext cx="353008" cy="365125"/>
          </a:xfrm>
        </p:spPr>
        <p:txBody>
          <a:bodyPr/>
          <a:lstStyle/>
          <a:p>
            <a:fld id="{929CD030-7A4D-4E42-98D8-BE74D956A0CD}" type="slidenum">
              <a:rPr lang="it-IT" sz="1600">
                <a:solidFill>
                  <a:srgbClr val="DE0000"/>
                </a:solidFill>
                <a:latin typeface="Modern Love" panose="04090805081005020601" pitchFamily="82" charset="0"/>
              </a:rPr>
              <a:t>9</a:t>
            </a:fld>
            <a:endParaRPr lang="it-IT" sz="1600" dirty="0">
              <a:solidFill>
                <a:srgbClr val="DE0000"/>
              </a:solidFill>
              <a:latin typeface="Modern Love" panose="04090805081005020601" pitchFamily="82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FC8B96C4-641D-424C-B3A2-8BC425998243}"/>
              </a:ext>
            </a:extLst>
          </p:cNvPr>
          <p:cNvSpPr/>
          <p:nvPr/>
        </p:nvSpPr>
        <p:spPr>
          <a:xfrm>
            <a:off x="1703890" y="3020181"/>
            <a:ext cx="1662049" cy="1836051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CCF4726A-38F8-4140-A77F-0B6DAF486A3E}"/>
              </a:ext>
            </a:extLst>
          </p:cNvPr>
          <p:cNvSpPr/>
          <p:nvPr/>
        </p:nvSpPr>
        <p:spPr>
          <a:xfrm>
            <a:off x="3434689" y="3034761"/>
            <a:ext cx="1662049" cy="1836051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CE0BCE1C-3D5E-47FB-9609-C08F44A53948}"/>
              </a:ext>
            </a:extLst>
          </p:cNvPr>
          <p:cNvSpPr/>
          <p:nvPr/>
        </p:nvSpPr>
        <p:spPr>
          <a:xfrm>
            <a:off x="5165489" y="3034761"/>
            <a:ext cx="1662049" cy="1836051"/>
          </a:xfrm>
          <a:prstGeom prst="ellipse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CB594B68-B29C-48BB-B96F-89E5A5FDDE48}"/>
              </a:ext>
            </a:extLst>
          </p:cNvPr>
          <p:cNvSpPr/>
          <p:nvPr/>
        </p:nvSpPr>
        <p:spPr>
          <a:xfrm>
            <a:off x="6896288" y="3034760"/>
            <a:ext cx="1662049" cy="1836051"/>
          </a:xfrm>
          <a:prstGeom prst="ellipse">
            <a:avLst/>
          </a:prstGeom>
          <a:noFill/>
          <a:ln w="76200">
            <a:solidFill>
              <a:srgbClr val="9900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806B9849-70AD-489A-BE26-47755239C899}"/>
              </a:ext>
            </a:extLst>
          </p:cNvPr>
          <p:cNvSpPr/>
          <p:nvPr/>
        </p:nvSpPr>
        <p:spPr>
          <a:xfrm>
            <a:off x="8627086" y="3016472"/>
            <a:ext cx="1662049" cy="1836051"/>
          </a:xfrm>
          <a:prstGeom prst="ellipse">
            <a:avLst/>
          </a:prstGeom>
          <a:noFill/>
          <a:ln w="76200">
            <a:solidFill>
              <a:srgbClr val="1C36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2CB8EC4-667D-4C6B-A29C-848303EE323B}"/>
              </a:ext>
            </a:extLst>
          </p:cNvPr>
          <p:cNvCxnSpPr>
            <a:cxnSpLocks/>
          </p:cNvCxnSpPr>
          <p:nvPr/>
        </p:nvCxnSpPr>
        <p:spPr>
          <a:xfrm>
            <a:off x="1698960" y="5597563"/>
            <a:ext cx="8585245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1120AFB5-212C-487C-8A68-8BDC99637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17" y="3421893"/>
            <a:ext cx="1024217" cy="1024217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6EEC5D04-2FDA-469B-91D8-82C4CD70B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46" y="3453387"/>
            <a:ext cx="987639" cy="99983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40FF5583-0613-4A88-8B20-5DE27E1EA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85" y="3399216"/>
            <a:ext cx="1426588" cy="103641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547D731-FF3B-4C66-B76F-1FD6898D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05" y="3429001"/>
            <a:ext cx="1024217" cy="1024217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A8AFB336-1050-4929-9439-D9E63DA9E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71" y="3474210"/>
            <a:ext cx="1432684" cy="969348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01B0BE6A-C668-49F6-B1AE-53CBD5B03533}"/>
              </a:ext>
            </a:extLst>
          </p:cNvPr>
          <p:cNvSpPr/>
          <p:nvPr/>
        </p:nvSpPr>
        <p:spPr>
          <a:xfrm>
            <a:off x="3653185" y="951193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Ovale 12">
            <a:extLst>
              <a:ext uri="{FF2B5EF4-FFF2-40B4-BE49-F238E27FC236}">
                <a16:creationId xmlns:a16="http://schemas.microsoft.com/office/drawing/2014/main" id="{6B784C57-4812-4A93-BFFD-61E73FB21ED5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07A456F-BCDB-4135-9C41-2147EF84B9D5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56248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90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CORBENEFITS</a:t>
            </a: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5CD4C6D8-348A-4B58-9C6F-94539E8E4D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Chicco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FA28B32-B653-4D4E-8225-B6529C9CE77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Potrai avvalerti dell’offerta proposta tramite lo </a:t>
            </a:r>
            <a:r>
              <a:rPr lang="it-IT" dirty="0">
                <a:latin typeface="Poppins" panose="00000500000000000000"/>
                <a:hlinkClick r:id="rId2"/>
              </a:rPr>
              <a:t>shop online</a:t>
            </a:r>
            <a:r>
              <a:rPr lang="it-IT" dirty="0">
                <a:latin typeface="Poppins" panose="00000500000000000000"/>
              </a:rPr>
              <a:t> inserendo il </a:t>
            </a:r>
            <a:r>
              <a:rPr lang="it-IT" b="1" dirty="0">
                <a:latin typeface="Poppins" panose="00000500000000000000"/>
              </a:rPr>
              <a:t>codice: CORBENEFITS</a:t>
            </a:r>
          </a:p>
          <a:p>
            <a:endParaRPr lang="it-IT" sz="1800" dirty="0">
              <a:latin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CE9935-ED70-4EDE-AE69-D51A65D8EFA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0976" y="1838450"/>
            <a:ext cx="4762493" cy="91514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it-IT" b="1" dirty="0">
                <a:latin typeface="Calibri" panose="020F0502020204030204" pitchFamily="34" charset="0"/>
              </a:rPr>
              <a:t>- </a:t>
            </a:r>
            <a:r>
              <a:rPr lang="it-IT" sz="2100" b="1" dirty="0">
                <a:latin typeface="Calibri" panose="020F0502020204030204" pitchFamily="34" charset="0"/>
              </a:rPr>
              <a:t>20% </a:t>
            </a:r>
            <a:r>
              <a:rPr lang="it-IT" sz="1600" b="1" dirty="0">
                <a:latin typeface="Calibri" panose="020F0502020204030204" pitchFamily="34" charset="0"/>
              </a:rPr>
              <a:t>su tutta la gamma di abbigliamento e scarpe Chicco</a:t>
            </a:r>
            <a:endParaRPr lang="it-IT" sz="16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it-IT" b="1" dirty="0">
                <a:latin typeface="Calibri" panose="020F0502020204030204" pitchFamily="34" charset="0"/>
              </a:rPr>
              <a:t>- </a:t>
            </a:r>
            <a:r>
              <a:rPr lang="it-IT" sz="1900" b="1" dirty="0">
                <a:latin typeface="Calibri" panose="020F0502020204030204" pitchFamily="34" charset="0"/>
              </a:rPr>
              <a:t>15% </a:t>
            </a:r>
            <a:r>
              <a:rPr lang="it-IT" sz="1600" b="1" dirty="0">
                <a:latin typeface="Calibri" panose="020F0502020204030204" pitchFamily="34" charset="0"/>
              </a:rPr>
              <a:t>su articoli di puericultura pesante</a:t>
            </a:r>
          </a:p>
          <a:p>
            <a:pPr>
              <a:spcBef>
                <a:spcPts val="0"/>
              </a:spcBef>
            </a:pPr>
            <a:r>
              <a:rPr lang="it-IT" b="1" dirty="0">
                <a:latin typeface="Calibri" panose="020F0502020204030204" pitchFamily="34" charset="0"/>
              </a:rPr>
              <a:t>- </a:t>
            </a:r>
            <a:r>
              <a:rPr lang="it-IT" sz="1900" b="1" dirty="0">
                <a:latin typeface="Calibri" panose="020F0502020204030204" pitchFamily="34" charset="0"/>
              </a:rPr>
              <a:t>5% </a:t>
            </a:r>
            <a:r>
              <a:rPr lang="it-IT" sz="1600" b="1" dirty="0">
                <a:latin typeface="Calibri" panose="020F0502020204030204" pitchFamily="34" charset="0"/>
              </a:rPr>
              <a:t>EXTRA sconto su tutti i prodotti già scontati </a:t>
            </a:r>
            <a:r>
              <a:rPr lang="it-IT" sz="1600" dirty="0">
                <a:latin typeface="Calibri" panose="020F0502020204030204" pitchFamily="34" charset="0"/>
              </a:rPr>
              <a:t>o in promozione</a:t>
            </a:r>
          </a:p>
          <a:p>
            <a:pPr>
              <a:spcBef>
                <a:spcPts val="0"/>
              </a:spcBef>
            </a:pPr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pic>
        <p:nvPicPr>
          <p:cNvPr id="14" name="Picture 2" descr="Chicco Logo Vector (.AI) Free Download">
            <a:extLst>
              <a:ext uri="{FF2B5EF4-FFF2-40B4-BE49-F238E27FC236}">
                <a16:creationId xmlns:a16="http://schemas.microsoft.com/office/drawing/2014/main" id="{657946A2-AAED-4E32-95EC-CB577BDE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9" y="320575"/>
            <a:ext cx="1197987" cy="66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isultato immagini per chicco">
            <a:extLst>
              <a:ext uri="{FF2B5EF4-FFF2-40B4-BE49-F238E27FC236}">
                <a16:creationId xmlns:a16="http://schemas.microsoft.com/office/drawing/2014/main" id="{C52869F8-211D-4959-80F0-CD90A5E10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73" y="3101687"/>
            <a:ext cx="3364120" cy="245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191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48B5AA-0A8F-41E6-AA4C-2EBED3F7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CD030-7A4D-4E42-98D8-BE74D956A0CD}" type="slidenum">
              <a:rPr lang="it-IT" smtClean="0"/>
              <a:t>91</a:t>
            </a:fld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54C72877-973E-4F02-BD96-3CEB6FFE2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Utilità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5E0C1373-8639-4497-AB29-6C9B7F7BBD9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latin typeface="Poppins" panose="00000500000000000000"/>
              </a:rPr>
              <a:t>Codice sconto: CNA2018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E8ABB086-F43F-4997-BBB7-1C74D928A7B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Clicca qui</a:t>
            </a: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DAFA20B-24F6-43F4-9DD4-CA3EE0AEE65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EDEA6C55-AA7F-4D35-BCBA-2BB2C1B2980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Poppins" panose="00000500000000000000"/>
              </a:rPr>
              <a:t>Scegli i prodotti che preferisci, “aggiungili al carrello”, vai alla “cassa” e inserisci il tuo codice sconto in cima alla pagina quando ti richiede se hai un codice promozionale.</a:t>
            </a:r>
          </a:p>
          <a:p>
            <a:r>
              <a:rPr lang="it-IT" b="1" dirty="0">
                <a:latin typeface="Poppins" panose="00000500000000000000"/>
              </a:rPr>
              <a:t>Codice Promozionale: CNA2018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A95FE4-49A7-48A8-B107-D7750554F73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it-IT" b="1" dirty="0"/>
              <a:t>Sconto del 20%</a:t>
            </a:r>
          </a:p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30A64A-BA34-45A1-A3F5-C338A381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49" y="5504531"/>
            <a:ext cx="498760" cy="50183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00425F3-D358-48D2-8453-1B23BF8F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93" y="5521580"/>
            <a:ext cx="498760" cy="49568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5AF41B0-E080-460B-ABA7-8CFEABC5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1" y="5498371"/>
            <a:ext cx="720432" cy="51415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095B294-998C-4150-BD52-55CEB06DF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7" y="5504530"/>
            <a:ext cx="501839" cy="5018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18C3E82-DAE2-4C37-AB74-BCA4ECC0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2" y="5515419"/>
            <a:ext cx="755977" cy="501840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E029624-FE0A-4BE6-8332-5DF783AE36C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 dirty="0"/>
              <a:t>AAC </a:t>
            </a:r>
            <a:r>
              <a:rPr lang="it-IT" sz="1600" dirty="0"/>
              <a:t>Alexandra Alberta </a:t>
            </a:r>
            <a:r>
              <a:rPr lang="it-IT" sz="1600" dirty="0" err="1"/>
              <a:t>Chiolo</a:t>
            </a:r>
            <a:endParaRPr lang="it-IT" dirty="0"/>
          </a:p>
        </p:txBody>
      </p:sp>
      <p:pic>
        <p:nvPicPr>
          <p:cNvPr id="19460" name="Picture 4" descr="Risultato immagini per alexandra alberta chiolo">
            <a:extLst>
              <a:ext uri="{FF2B5EF4-FFF2-40B4-BE49-F238E27FC236}">
                <a16:creationId xmlns:a16="http://schemas.microsoft.com/office/drawing/2014/main" id="{731C4283-0A03-4100-AD7F-7D271630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05" y="3085126"/>
            <a:ext cx="2260511" cy="226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8" descr="Alexandra Alberta Chiolo S.p.A. | LinkedIn">
            <a:extLst>
              <a:ext uri="{FF2B5EF4-FFF2-40B4-BE49-F238E27FC236}">
                <a16:creationId xmlns:a16="http://schemas.microsoft.com/office/drawing/2014/main" id="{22C9BF15-8E59-42F2-9826-12288183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084" y="175182"/>
            <a:ext cx="957665" cy="9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31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51A252C7-59D6-4DB1-AC77-EF2C0CE03BA7}"/>
              </a:ext>
            </a:extLst>
          </p:cNvPr>
          <p:cNvSpPr/>
          <p:nvPr/>
        </p:nvSpPr>
        <p:spPr>
          <a:xfrm rot="10800000">
            <a:off x="10474441" y="6410244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C682BC7-5120-4816-A03B-979501CE6B79}"/>
              </a:ext>
            </a:extLst>
          </p:cNvPr>
          <p:cNvSpPr/>
          <p:nvPr/>
        </p:nvSpPr>
        <p:spPr>
          <a:xfrm>
            <a:off x="10057888" y="6393374"/>
            <a:ext cx="318825" cy="27432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6999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2">
            <a:extLst>
              <a:ext uri="{FF2B5EF4-FFF2-40B4-BE49-F238E27FC236}">
                <a16:creationId xmlns:a16="http://schemas.microsoft.com/office/drawing/2014/main" id="{CAB841D3-4F7B-424E-927A-717AFADC5B52}"/>
              </a:ext>
            </a:extLst>
          </p:cNvPr>
          <p:cNvSpPr/>
          <p:nvPr/>
        </p:nvSpPr>
        <p:spPr>
          <a:xfrm rot="8399838">
            <a:off x="7428687" y="2026588"/>
            <a:ext cx="466548" cy="221072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3224E32-C27C-4FB9-B510-A0CE41ACAFFF}"/>
              </a:ext>
            </a:extLst>
          </p:cNvPr>
          <p:cNvSpPr/>
          <p:nvPr/>
        </p:nvSpPr>
        <p:spPr>
          <a:xfrm>
            <a:off x="4455718" y="1930487"/>
            <a:ext cx="3280565" cy="299702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CFC473-8298-4E7B-8F76-219E2B28BD59}"/>
              </a:ext>
            </a:extLst>
          </p:cNvPr>
          <p:cNvSpPr txBox="1"/>
          <p:nvPr/>
        </p:nvSpPr>
        <p:spPr>
          <a:xfrm>
            <a:off x="4708839" y="3182779"/>
            <a:ext cx="2774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Più info:</a:t>
            </a:r>
          </a:p>
          <a:p>
            <a:pPr algn="ctr"/>
            <a:r>
              <a:rPr lang="it-IT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marketing@cna.it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F75617-3E49-462F-9B9C-3B4FDA746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42" y="3858756"/>
            <a:ext cx="1550703" cy="21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15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9532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AE8C74-F643-4A6B-AA0A-3616510B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71" y="5426015"/>
            <a:ext cx="686660" cy="971291"/>
          </a:xfrm>
          <a:prstGeom prst="rect">
            <a:avLst/>
          </a:prstGeom>
        </p:spPr>
      </p:pic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A2D49569-1D6C-4924-85EA-322DE1AE9945}"/>
              </a:ext>
            </a:extLst>
          </p:cNvPr>
          <p:cNvSpPr txBox="1">
            <a:spLocks/>
          </p:cNvSpPr>
          <p:nvPr/>
        </p:nvSpPr>
        <p:spPr>
          <a:xfrm>
            <a:off x="4689177" y="6146442"/>
            <a:ext cx="2813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800" i="1" dirty="0">
                <a:latin typeface="Poppins" panose="00000500000000000000" pitchFamily="2" charset="0"/>
                <a:cs typeface="Poppins" panose="00000500000000000000" pitchFamily="2" charset="0"/>
              </a:rPr>
              <a:t>Copyright CNA 2021</a:t>
            </a:r>
          </a:p>
        </p:txBody>
      </p:sp>
    </p:spTree>
    <p:extLst>
      <p:ext uri="{BB962C8B-B14F-4D97-AF65-F5344CB8AC3E}">
        <p14:creationId xmlns:p14="http://schemas.microsoft.com/office/powerpoint/2010/main" val="42481702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12">
            <a:extLst>
              <a:ext uri="{FF2B5EF4-FFF2-40B4-BE49-F238E27FC236}">
                <a16:creationId xmlns:a16="http://schemas.microsoft.com/office/drawing/2014/main" id="{AF9A5921-1C2C-4E2E-8553-8EE99AF76F95}"/>
              </a:ext>
            </a:extLst>
          </p:cNvPr>
          <p:cNvSpPr/>
          <p:nvPr/>
        </p:nvSpPr>
        <p:spPr>
          <a:xfrm rot="10800000">
            <a:off x="4561293" y="1055559"/>
            <a:ext cx="7246776" cy="3491839"/>
          </a:xfrm>
          <a:custGeom>
            <a:avLst/>
            <a:gdLst>
              <a:gd name="connsiteX0" fmla="*/ 0 w 4045298"/>
              <a:gd name="connsiteY0" fmla="*/ 1400961 h 2801922"/>
              <a:gd name="connsiteX1" fmla="*/ 2022649 w 4045298"/>
              <a:gd name="connsiteY1" fmla="*/ 0 h 2801922"/>
              <a:gd name="connsiteX2" fmla="*/ 4045298 w 4045298"/>
              <a:gd name="connsiteY2" fmla="*/ 1400961 h 2801922"/>
              <a:gd name="connsiteX3" fmla="*/ 2022649 w 4045298"/>
              <a:gd name="connsiteY3" fmla="*/ 2801922 h 2801922"/>
              <a:gd name="connsiteX4" fmla="*/ 0 w 4045298"/>
              <a:gd name="connsiteY4" fmla="*/ 1400961 h 2801922"/>
              <a:gd name="connsiteX0" fmla="*/ 141 w 2404646"/>
              <a:gd name="connsiteY0" fmla="*/ 1281866 h 2802916"/>
              <a:gd name="connsiteX1" fmla="*/ 381997 w 2404646"/>
              <a:gd name="connsiteY1" fmla="*/ 546 h 2802916"/>
              <a:gd name="connsiteX2" fmla="*/ 2404646 w 2404646"/>
              <a:gd name="connsiteY2" fmla="*/ 1401507 h 2802916"/>
              <a:gd name="connsiteX3" fmla="*/ 381997 w 2404646"/>
              <a:gd name="connsiteY3" fmla="*/ 2802468 h 2802916"/>
              <a:gd name="connsiteX4" fmla="*/ 141 w 2404646"/>
              <a:gd name="connsiteY4" fmla="*/ 1281866 h 2802916"/>
              <a:gd name="connsiteX0" fmla="*/ 6895 w 2839239"/>
              <a:gd name="connsiteY0" fmla="*/ 1281659 h 2802527"/>
              <a:gd name="connsiteX1" fmla="*/ 388751 w 2839239"/>
              <a:gd name="connsiteY1" fmla="*/ 339 h 2802527"/>
              <a:gd name="connsiteX2" fmla="*/ 2839239 w 2839239"/>
              <a:gd name="connsiteY2" fmla="*/ 1375109 h 2802527"/>
              <a:gd name="connsiteX3" fmla="*/ 388751 w 2839239"/>
              <a:gd name="connsiteY3" fmla="*/ 2802261 h 2802527"/>
              <a:gd name="connsiteX4" fmla="*/ 6895 w 2839239"/>
              <a:gd name="connsiteY4" fmla="*/ 1281659 h 2802527"/>
              <a:gd name="connsiteX0" fmla="*/ 489 w 2472106"/>
              <a:gd name="connsiteY0" fmla="*/ 1281706 h 2802615"/>
              <a:gd name="connsiteX1" fmla="*/ 382345 w 2472106"/>
              <a:gd name="connsiteY1" fmla="*/ 386 h 2802615"/>
              <a:gd name="connsiteX2" fmla="*/ 2472106 w 2472106"/>
              <a:gd name="connsiteY2" fmla="*/ 1381704 h 2802615"/>
              <a:gd name="connsiteX3" fmla="*/ 382345 w 2472106"/>
              <a:gd name="connsiteY3" fmla="*/ 2802308 h 2802615"/>
              <a:gd name="connsiteX4" fmla="*/ 489 w 2472106"/>
              <a:gd name="connsiteY4" fmla="*/ 1281706 h 280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06" h="2802615">
                <a:moveTo>
                  <a:pt x="489" y="1281706"/>
                </a:moveTo>
                <a:cubicBezTo>
                  <a:pt x="489" y="507977"/>
                  <a:pt x="-29591" y="-16280"/>
                  <a:pt x="382345" y="386"/>
                </a:cubicBezTo>
                <a:cubicBezTo>
                  <a:pt x="794281" y="17052"/>
                  <a:pt x="2472106" y="607975"/>
                  <a:pt x="2472106" y="1381704"/>
                </a:cubicBezTo>
                <a:cubicBezTo>
                  <a:pt x="2472106" y="2155433"/>
                  <a:pt x="794281" y="2818974"/>
                  <a:pt x="382345" y="2802308"/>
                </a:cubicBezTo>
                <a:cubicBezTo>
                  <a:pt x="-29591" y="2785642"/>
                  <a:pt x="489" y="2055435"/>
                  <a:pt x="489" y="1281706"/>
                </a:cubicBezTo>
                <a:close/>
              </a:path>
            </a:pathLst>
          </a:custGeom>
          <a:solidFill>
            <a:srgbClr val="DE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7924492-91CD-4814-AFB0-280D8EC4F606}"/>
              </a:ext>
            </a:extLst>
          </p:cNvPr>
          <p:cNvSpPr/>
          <p:nvPr/>
        </p:nvSpPr>
        <p:spPr>
          <a:xfrm>
            <a:off x="726756" y="1302965"/>
            <a:ext cx="3280565" cy="2997028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EB6A7CC-5901-4C77-8D6F-97616F0FB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77" y="4291576"/>
            <a:ext cx="1550703" cy="219349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776597-BB12-4097-98B0-3A35323D6EF2}"/>
              </a:ext>
            </a:extLst>
          </p:cNvPr>
          <p:cNvSpPr txBox="1"/>
          <p:nvPr/>
        </p:nvSpPr>
        <p:spPr>
          <a:xfrm>
            <a:off x="4679581" y="5878809"/>
            <a:ext cx="6866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1C3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 CNA hai sempre qualcosa in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76620B0-FA79-483A-82EA-7BECAB00F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59698" r="25895"/>
          <a:stretch/>
        </p:blipFill>
        <p:spPr>
          <a:xfrm>
            <a:off x="10259581" y="5756183"/>
            <a:ext cx="741211" cy="5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33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9847</TotalTime>
  <Words>4338</Words>
  <Application>Microsoft Office PowerPoint</Application>
  <PresentationFormat>Widescreen</PresentationFormat>
  <Paragraphs>846</Paragraphs>
  <Slides>96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96</vt:i4>
      </vt:variant>
    </vt:vector>
  </HeadingPairs>
  <TitlesOfParts>
    <vt:vector size="103" baseType="lpstr">
      <vt:lpstr>Arial</vt:lpstr>
      <vt:lpstr>Calibri</vt:lpstr>
      <vt:lpstr>Calibri Light</vt:lpstr>
      <vt:lpstr>Courier New</vt:lpstr>
      <vt:lpstr>Modern Love</vt:lpstr>
      <vt:lpstr>Poppins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Mobilità</vt:lpstr>
      <vt:lpstr>Mobilità</vt:lpstr>
      <vt:lpstr>Tecnologia</vt:lpstr>
      <vt:lpstr>Turismo</vt:lpstr>
      <vt:lpstr>Utilità</vt:lpstr>
      <vt:lpstr>Utilità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Iaia</dc:creator>
  <cp:lastModifiedBy>Marco Cerulli</cp:lastModifiedBy>
  <cp:revision>263</cp:revision>
  <cp:lastPrinted>2021-02-16T10:16:17Z</cp:lastPrinted>
  <dcterms:created xsi:type="dcterms:W3CDTF">2021-01-22T10:49:30Z</dcterms:created>
  <dcterms:modified xsi:type="dcterms:W3CDTF">2023-01-18T13:59:09Z</dcterms:modified>
</cp:coreProperties>
</file>